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notesMasterIdLst>
    <p:notesMasterId r:id="rId21"/>
  </p:notesMasterIdLst>
  <p:handoutMasterIdLst>
    <p:handoutMasterId r:id="rId22"/>
  </p:handoutMasterIdLst>
  <p:sldIdLst>
    <p:sldId id="279" r:id="rId5"/>
    <p:sldId id="1862286646" r:id="rId6"/>
    <p:sldId id="281" r:id="rId7"/>
    <p:sldId id="282" r:id="rId8"/>
    <p:sldId id="263" r:id="rId9"/>
    <p:sldId id="1862286655" r:id="rId10"/>
    <p:sldId id="1862286656" r:id="rId11"/>
    <p:sldId id="1862286653" r:id="rId12"/>
    <p:sldId id="1862286650" r:id="rId13"/>
    <p:sldId id="1862286652" r:id="rId14"/>
    <p:sldId id="268" r:id="rId15"/>
    <p:sldId id="273" r:id="rId16"/>
    <p:sldId id="1862286649" r:id="rId17"/>
    <p:sldId id="1862286647" r:id="rId18"/>
    <p:sldId id="1862286648" r:id="rId19"/>
    <p:sldId id="270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A13510-DEA0-2B03-F22F-11CB5F92CE9B}" name="Jackson-Llamas, Angela" initials="JA" userId="S::angela.jackson-llamas@sdcounty.ca.gov::24ddc46d-9db8-4999-b158-b5e1bd9cbe8a" providerId="AD"/>
  <p188:author id="{7AA5CB1C-E902-2289-0CB3-1734BB2F7D30}" name="Diss, Margaret" initials="MD" userId="S::Margaret.Diss@sdcounty.ca.gov::79f91aec-06e3-47a5-85b4-270d6d5407c4" providerId="AD"/>
  <p188:author id="{CF4E1280-E84F-9AAB-7094-3578CD204E3E}" name="Halpen, Neil P" initials="HN" userId="S::neilp.halpen@sdcounty.ca.gov::d04e70f8-6411-495d-962b-618d070f9f24" providerId="AD"/>
  <p188:author id="{FFDF53A1-3D47-C46A-EF4D-BE43B3F67C2C}" name="Beck, Dijana" initials="BD" userId="S::dijana.beck@sdcounty.ca.gov::0a09458f-cc54-4472-af9b-08c881c2f27c" providerId="AD"/>
  <p188:author id="{BDE084CF-C408-071F-9FB7-8C5D28AB4F44}" name="Christman, Scott" initials="SC" userId="S::Scott.Christman@sdcounty.ca.gov::835f4969-d080-46c3-b792-0b0380872a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000"/>
    <a:srgbClr val="ED7D31"/>
    <a:srgbClr val="FAA633"/>
    <a:srgbClr val="FF0000"/>
    <a:srgbClr val="2F6FBA"/>
    <a:srgbClr val="FFFF00"/>
    <a:srgbClr val="8E2B50"/>
    <a:srgbClr val="FFFFFF"/>
    <a:srgbClr val="FEC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84F7E-07F5-F3A4-EE9F-6751A4321406}" v="3" dt="2025-03-03T22:40:06.029"/>
    <p1510:client id="{8F14A842-2E66-48E3-417D-B557AC557A33}" v="1" dt="2025-03-03T22:54:18.948"/>
    <p1510:client id="{AD1870A0-4058-4A78-933F-65A204B88CF5}" v="7959" dt="2025-03-04T19:18:56.092"/>
    <p1510:client id="{B003C546-7A09-CCDA-7BBC-4E52A7D3E85B}" v="2" dt="2025-03-03T22:29:57.823"/>
    <p1510:client id="{C665E384-8B65-4CCA-A9CC-B756AC70253A}" v="568" dt="2025-03-03T22:33:02.980"/>
    <p1510:client id="{E204C92B-0249-3638-DB4A-132529C64FAA}" v="7" dt="2025-03-03T19:56:38.713"/>
    <p1510:client id="{ED4A2B70-BDE8-49AA-869A-3F1020DF20B7}" v="1016" dt="2025-03-04T17:23:36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9758" autoAdjust="0"/>
  </p:normalViewPr>
  <p:slideViewPr>
    <p:cSldViewPr snapToGrid="0">
      <p:cViewPr varScale="1">
        <p:scale>
          <a:sx n="51" d="100"/>
          <a:sy n="51" d="100"/>
        </p:scale>
        <p:origin x="279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970E4-17AB-41F1-AEA4-B1E4DF2613D0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</dgm:pt>
    <dgm:pt modelId="{77C8C8F6-E551-4A74-B195-FD1A4A3AD1B2}">
      <dgm:prSet phldrT="[Text]"/>
      <dgm:spPr/>
      <dgm:t>
        <a:bodyPr/>
        <a:lstStyle/>
        <a:p>
          <a:r>
            <a:rPr lang="en-US"/>
            <a:t>2018 County Declares Shelter Crisis</a:t>
          </a:r>
        </a:p>
      </dgm:t>
    </dgm:pt>
    <dgm:pt modelId="{7193A5C4-B210-44F4-B3AE-A2D6565697EE}" type="parTrans" cxnId="{4DA62EB7-4B05-436F-8CC4-848F536150B2}">
      <dgm:prSet/>
      <dgm:spPr/>
      <dgm:t>
        <a:bodyPr/>
        <a:lstStyle/>
        <a:p>
          <a:endParaRPr lang="en-US"/>
        </a:p>
      </dgm:t>
    </dgm:pt>
    <dgm:pt modelId="{C869648E-D405-41C3-98FF-F880DB86A2E3}" type="sibTrans" cxnId="{4DA62EB7-4B05-436F-8CC4-848F536150B2}">
      <dgm:prSet/>
      <dgm:spPr/>
      <dgm:t>
        <a:bodyPr/>
        <a:lstStyle/>
        <a:p>
          <a:endParaRPr lang="en-US"/>
        </a:p>
      </dgm:t>
    </dgm:pt>
    <dgm:pt modelId="{894445C8-1578-4F0B-A2F9-137631AA27CE}">
      <dgm:prSet phldrT="[Text]"/>
      <dgm:spPr/>
      <dgm:t>
        <a:bodyPr/>
        <a:lstStyle/>
        <a:p>
          <a:r>
            <a:rPr lang="en-US"/>
            <a:t>2019-2021 County searches over 1,300 sites for potential interim housing use</a:t>
          </a:r>
        </a:p>
      </dgm:t>
    </dgm:pt>
    <dgm:pt modelId="{28CBD80E-EC5C-4F14-9656-CD08B7E17667}" type="parTrans" cxnId="{B499C07D-A283-43FA-80EC-79228760F70F}">
      <dgm:prSet/>
      <dgm:spPr/>
      <dgm:t>
        <a:bodyPr/>
        <a:lstStyle/>
        <a:p>
          <a:endParaRPr lang="en-US"/>
        </a:p>
      </dgm:t>
    </dgm:pt>
    <dgm:pt modelId="{9256AAA4-8CCC-4B06-A446-C31976826E15}" type="sibTrans" cxnId="{B499C07D-A283-43FA-80EC-79228760F70F}">
      <dgm:prSet/>
      <dgm:spPr/>
      <dgm:t>
        <a:bodyPr/>
        <a:lstStyle/>
        <a:p>
          <a:endParaRPr lang="en-US"/>
        </a:p>
      </dgm:t>
    </dgm:pt>
    <dgm:pt modelId="{4A7D7E35-DF18-4BB2-9904-E18AF5CF33C7}">
      <dgm:prSet phldrT="[Text]"/>
      <dgm:spPr>
        <a:solidFill>
          <a:srgbClr val="D2A000"/>
        </a:solidFill>
      </dgm:spPr>
      <dgm:t>
        <a:bodyPr/>
        <a:lstStyle/>
        <a:p>
          <a:pPr rtl="0"/>
          <a:r>
            <a:rPr lang="en-US"/>
            <a:t>2022 County</a:t>
          </a:r>
          <a:r>
            <a:rPr lang="en-US">
              <a:latin typeface="Calibri Light" panose="020F0302020204030204"/>
            </a:rPr>
            <a:t> narrows down the list of viable sites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to less than a dozen </a:t>
          </a:r>
          <a:r>
            <a:rPr lang="en-US"/>
            <a:t>that meet both development and program requirements</a:t>
          </a:r>
        </a:p>
      </dgm:t>
    </dgm:pt>
    <dgm:pt modelId="{B5FD269E-2D12-4A14-821F-46B1730605CD}" type="parTrans" cxnId="{C8243551-5B22-4D21-9CB8-E9D7C70B38A2}">
      <dgm:prSet/>
      <dgm:spPr/>
      <dgm:t>
        <a:bodyPr/>
        <a:lstStyle/>
        <a:p>
          <a:endParaRPr lang="en-US"/>
        </a:p>
      </dgm:t>
    </dgm:pt>
    <dgm:pt modelId="{00A2546C-BFD9-48D5-A1DE-727318043FEB}" type="sibTrans" cxnId="{C8243551-5B22-4D21-9CB8-E9D7C70B38A2}">
      <dgm:prSet/>
      <dgm:spPr/>
      <dgm:t>
        <a:bodyPr/>
        <a:lstStyle/>
        <a:p>
          <a:endParaRPr lang="en-US"/>
        </a:p>
      </dgm:t>
    </dgm:pt>
    <dgm:pt modelId="{B1A96AFC-0BA3-4452-8430-198A00189BA7}">
      <dgm:prSet phldrT="[Text]"/>
      <dgm:spPr/>
      <dgm:t>
        <a:bodyPr/>
        <a:lstStyle/>
        <a:p>
          <a:r>
            <a:rPr lang="en-US"/>
            <a:t>2023 County and State began planning for Governor’s sleeping cabins project</a:t>
          </a:r>
        </a:p>
      </dgm:t>
    </dgm:pt>
    <dgm:pt modelId="{37901184-D9FA-4C8D-9AD0-3BB66EBC0FF2}" type="parTrans" cxnId="{3E023DA4-8CA6-44F3-8F44-24775A65BCF3}">
      <dgm:prSet/>
      <dgm:spPr/>
      <dgm:t>
        <a:bodyPr/>
        <a:lstStyle/>
        <a:p>
          <a:endParaRPr lang="en-US"/>
        </a:p>
      </dgm:t>
    </dgm:pt>
    <dgm:pt modelId="{C1702F68-BFBE-485E-81F9-323D3B65D262}" type="sibTrans" cxnId="{3E023DA4-8CA6-44F3-8F44-24775A65BCF3}">
      <dgm:prSet/>
      <dgm:spPr/>
      <dgm:t>
        <a:bodyPr/>
        <a:lstStyle/>
        <a:p>
          <a:endParaRPr lang="en-US"/>
        </a:p>
      </dgm:t>
    </dgm:pt>
    <dgm:pt modelId="{04BE3C29-F053-4593-816F-5D6041431B0F}">
      <dgm:prSet phldrT="[Text]"/>
      <dgm:spPr/>
      <dgm:t>
        <a:bodyPr/>
        <a:lstStyle/>
        <a:p>
          <a:endParaRPr lang="en-US"/>
        </a:p>
      </dgm:t>
    </dgm:pt>
    <dgm:pt modelId="{1816A308-BE5B-4169-A04B-E541929A3D3E}" type="parTrans" cxnId="{B15032DD-4297-4C69-B676-1FF94927F0C7}">
      <dgm:prSet/>
      <dgm:spPr/>
      <dgm:t>
        <a:bodyPr/>
        <a:lstStyle/>
        <a:p>
          <a:endParaRPr lang="en-US"/>
        </a:p>
      </dgm:t>
    </dgm:pt>
    <dgm:pt modelId="{0383A0DC-786E-4D0A-B53C-D0A90F69F080}" type="sibTrans" cxnId="{B15032DD-4297-4C69-B676-1FF94927F0C7}">
      <dgm:prSet/>
      <dgm:spPr/>
      <dgm:t>
        <a:bodyPr/>
        <a:lstStyle/>
        <a:p>
          <a:endParaRPr lang="en-US"/>
        </a:p>
      </dgm:t>
    </dgm:pt>
    <dgm:pt modelId="{D04FEB0E-FECD-44E6-BABC-A46D8035D13E}">
      <dgm:prSet phldrT="[Text]"/>
      <dgm:spPr/>
      <dgm:t>
        <a:bodyPr/>
        <a:lstStyle/>
        <a:p>
          <a:r>
            <a:rPr lang="en-US"/>
            <a:t> 2024 County Board of Supervisors approves Troy St project</a:t>
          </a:r>
        </a:p>
      </dgm:t>
    </dgm:pt>
    <dgm:pt modelId="{D979B349-C55D-4978-8F1B-1ED34132E708}" type="parTrans" cxnId="{D32B4ED0-6501-4E4F-A0F6-619F3A3DBC1A}">
      <dgm:prSet/>
      <dgm:spPr/>
      <dgm:t>
        <a:bodyPr/>
        <a:lstStyle/>
        <a:p>
          <a:endParaRPr lang="en-US"/>
        </a:p>
      </dgm:t>
    </dgm:pt>
    <dgm:pt modelId="{AFD63AE8-192D-4D6A-9400-AEC1F3A9B211}" type="sibTrans" cxnId="{D32B4ED0-6501-4E4F-A0F6-619F3A3DBC1A}">
      <dgm:prSet/>
      <dgm:spPr/>
      <dgm:t>
        <a:bodyPr/>
        <a:lstStyle/>
        <a:p>
          <a:endParaRPr lang="en-US"/>
        </a:p>
      </dgm:t>
    </dgm:pt>
    <dgm:pt modelId="{5999419C-FFFE-4D3D-8CCB-D19468DC8263}" type="pres">
      <dgm:prSet presAssocID="{5C7970E4-17AB-41F1-AEA4-B1E4DF2613D0}" presName="outerComposite" presStyleCnt="0">
        <dgm:presLayoutVars>
          <dgm:chMax val="5"/>
          <dgm:dir/>
          <dgm:resizeHandles val="exact"/>
        </dgm:presLayoutVars>
      </dgm:prSet>
      <dgm:spPr/>
    </dgm:pt>
    <dgm:pt modelId="{CF86C145-CA87-4FCF-A5B2-71E788D90124}" type="pres">
      <dgm:prSet presAssocID="{5C7970E4-17AB-41F1-AEA4-B1E4DF2613D0}" presName="dummyMaxCanvas" presStyleCnt="0">
        <dgm:presLayoutVars/>
      </dgm:prSet>
      <dgm:spPr/>
    </dgm:pt>
    <dgm:pt modelId="{81DF17EF-4627-4710-ACA4-6E84A6983F53}" type="pres">
      <dgm:prSet presAssocID="{5C7970E4-17AB-41F1-AEA4-B1E4DF2613D0}" presName="FiveNodes_1" presStyleLbl="node1" presStyleIdx="0" presStyleCnt="5">
        <dgm:presLayoutVars>
          <dgm:bulletEnabled val="1"/>
        </dgm:presLayoutVars>
      </dgm:prSet>
      <dgm:spPr/>
    </dgm:pt>
    <dgm:pt modelId="{A924ACD8-40DD-4454-98E5-91035980C119}" type="pres">
      <dgm:prSet presAssocID="{5C7970E4-17AB-41F1-AEA4-B1E4DF2613D0}" presName="FiveNodes_2" presStyleLbl="node1" presStyleIdx="1" presStyleCnt="5">
        <dgm:presLayoutVars>
          <dgm:bulletEnabled val="1"/>
        </dgm:presLayoutVars>
      </dgm:prSet>
      <dgm:spPr/>
    </dgm:pt>
    <dgm:pt modelId="{F20FD82B-85DF-4DC6-B20B-A7832878058B}" type="pres">
      <dgm:prSet presAssocID="{5C7970E4-17AB-41F1-AEA4-B1E4DF2613D0}" presName="FiveNodes_3" presStyleLbl="node1" presStyleIdx="2" presStyleCnt="5">
        <dgm:presLayoutVars>
          <dgm:bulletEnabled val="1"/>
        </dgm:presLayoutVars>
      </dgm:prSet>
      <dgm:spPr/>
    </dgm:pt>
    <dgm:pt modelId="{D653BBC6-8733-4D85-95FC-B0789FF43154}" type="pres">
      <dgm:prSet presAssocID="{5C7970E4-17AB-41F1-AEA4-B1E4DF2613D0}" presName="FiveNodes_4" presStyleLbl="node1" presStyleIdx="3" presStyleCnt="5">
        <dgm:presLayoutVars>
          <dgm:bulletEnabled val="1"/>
        </dgm:presLayoutVars>
      </dgm:prSet>
      <dgm:spPr/>
    </dgm:pt>
    <dgm:pt modelId="{CD73F967-8323-4422-A56C-904F225560E9}" type="pres">
      <dgm:prSet presAssocID="{5C7970E4-17AB-41F1-AEA4-B1E4DF2613D0}" presName="FiveNodes_5" presStyleLbl="node1" presStyleIdx="4" presStyleCnt="5">
        <dgm:presLayoutVars>
          <dgm:bulletEnabled val="1"/>
        </dgm:presLayoutVars>
      </dgm:prSet>
      <dgm:spPr/>
    </dgm:pt>
    <dgm:pt modelId="{83AC3B7E-97C1-47B6-A76B-C99E3B0D7344}" type="pres">
      <dgm:prSet presAssocID="{5C7970E4-17AB-41F1-AEA4-B1E4DF2613D0}" presName="FiveConn_1-2" presStyleLbl="fgAccFollowNode1" presStyleIdx="0" presStyleCnt="4">
        <dgm:presLayoutVars>
          <dgm:bulletEnabled val="1"/>
        </dgm:presLayoutVars>
      </dgm:prSet>
      <dgm:spPr/>
    </dgm:pt>
    <dgm:pt modelId="{153CAD8A-BA5D-4002-AF2A-94902C84022E}" type="pres">
      <dgm:prSet presAssocID="{5C7970E4-17AB-41F1-AEA4-B1E4DF2613D0}" presName="FiveConn_2-3" presStyleLbl="fgAccFollowNode1" presStyleIdx="1" presStyleCnt="4">
        <dgm:presLayoutVars>
          <dgm:bulletEnabled val="1"/>
        </dgm:presLayoutVars>
      </dgm:prSet>
      <dgm:spPr/>
    </dgm:pt>
    <dgm:pt modelId="{B22A2253-7841-4472-BC71-3EA209B6A9DB}" type="pres">
      <dgm:prSet presAssocID="{5C7970E4-17AB-41F1-AEA4-B1E4DF2613D0}" presName="FiveConn_3-4" presStyleLbl="fgAccFollowNode1" presStyleIdx="2" presStyleCnt="4">
        <dgm:presLayoutVars>
          <dgm:bulletEnabled val="1"/>
        </dgm:presLayoutVars>
      </dgm:prSet>
      <dgm:spPr/>
    </dgm:pt>
    <dgm:pt modelId="{484E2489-F7EC-4855-85DB-1B4411105909}" type="pres">
      <dgm:prSet presAssocID="{5C7970E4-17AB-41F1-AEA4-B1E4DF2613D0}" presName="FiveConn_4-5" presStyleLbl="fgAccFollowNode1" presStyleIdx="3" presStyleCnt="4">
        <dgm:presLayoutVars>
          <dgm:bulletEnabled val="1"/>
        </dgm:presLayoutVars>
      </dgm:prSet>
      <dgm:spPr/>
    </dgm:pt>
    <dgm:pt modelId="{1F3684D6-3DD5-4AE7-A15C-450113CB3ED1}" type="pres">
      <dgm:prSet presAssocID="{5C7970E4-17AB-41F1-AEA4-B1E4DF2613D0}" presName="FiveNodes_1_text" presStyleLbl="node1" presStyleIdx="4" presStyleCnt="5">
        <dgm:presLayoutVars>
          <dgm:bulletEnabled val="1"/>
        </dgm:presLayoutVars>
      </dgm:prSet>
      <dgm:spPr/>
    </dgm:pt>
    <dgm:pt modelId="{000B3E6E-15FC-4FE1-B55E-5322D8C1341F}" type="pres">
      <dgm:prSet presAssocID="{5C7970E4-17AB-41F1-AEA4-B1E4DF2613D0}" presName="FiveNodes_2_text" presStyleLbl="node1" presStyleIdx="4" presStyleCnt="5">
        <dgm:presLayoutVars>
          <dgm:bulletEnabled val="1"/>
        </dgm:presLayoutVars>
      </dgm:prSet>
      <dgm:spPr/>
    </dgm:pt>
    <dgm:pt modelId="{15E6B0B6-C575-488E-894E-F183BF522D6A}" type="pres">
      <dgm:prSet presAssocID="{5C7970E4-17AB-41F1-AEA4-B1E4DF2613D0}" presName="FiveNodes_3_text" presStyleLbl="node1" presStyleIdx="4" presStyleCnt="5">
        <dgm:presLayoutVars>
          <dgm:bulletEnabled val="1"/>
        </dgm:presLayoutVars>
      </dgm:prSet>
      <dgm:spPr/>
    </dgm:pt>
    <dgm:pt modelId="{5E027F4C-4376-49BE-9F6C-2655CFD9593E}" type="pres">
      <dgm:prSet presAssocID="{5C7970E4-17AB-41F1-AEA4-B1E4DF2613D0}" presName="FiveNodes_4_text" presStyleLbl="node1" presStyleIdx="4" presStyleCnt="5">
        <dgm:presLayoutVars>
          <dgm:bulletEnabled val="1"/>
        </dgm:presLayoutVars>
      </dgm:prSet>
      <dgm:spPr/>
    </dgm:pt>
    <dgm:pt modelId="{D648E4D6-7330-4D7F-93C1-38625F10C24F}" type="pres">
      <dgm:prSet presAssocID="{5C7970E4-17AB-41F1-AEA4-B1E4DF2613D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40A0E01-FA9D-4AE7-B2B8-DAEE139F9260}" type="presOf" srcId="{B1A96AFC-0BA3-4452-8430-198A00189BA7}" destId="{5E027F4C-4376-49BE-9F6C-2655CFD9593E}" srcOrd="1" destOrd="0" presId="urn:microsoft.com/office/officeart/2005/8/layout/vProcess5"/>
    <dgm:cxn modelId="{6C6B8B06-4B49-4186-8D7D-DBC2FCFDA4AA}" type="presOf" srcId="{B1A96AFC-0BA3-4452-8430-198A00189BA7}" destId="{D653BBC6-8733-4D85-95FC-B0789FF43154}" srcOrd="0" destOrd="0" presId="urn:microsoft.com/office/officeart/2005/8/layout/vProcess5"/>
    <dgm:cxn modelId="{E8A0953D-8834-4D36-BB93-3481994C75EF}" type="presOf" srcId="{77C8C8F6-E551-4A74-B195-FD1A4A3AD1B2}" destId="{81DF17EF-4627-4710-ACA4-6E84A6983F53}" srcOrd="0" destOrd="0" presId="urn:microsoft.com/office/officeart/2005/8/layout/vProcess5"/>
    <dgm:cxn modelId="{99C18D5F-441F-4A1B-BA6F-28F3CD43BC07}" type="presOf" srcId="{D04FEB0E-FECD-44E6-BABC-A46D8035D13E}" destId="{D648E4D6-7330-4D7F-93C1-38625F10C24F}" srcOrd="1" destOrd="0" presId="urn:microsoft.com/office/officeart/2005/8/layout/vProcess5"/>
    <dgm:cxn modelId="{671D8362-FC87-446A-A9A1-E62C4E0195FA}" type="presOf" srcId="{5C7970E4-17AB-41F1-AEA4-B1E4DF2613D0}" destId="{5999419C-FFFE-4D3D-8CCB-D19468DC8263}" srcOrd="0" destOrd="0" presId="urn:microsoft.com/office/officeart/2005/8/layout/vProcess5"/>
    <dgm:cxn modelId="{C8243551-5B22-4D21-9CB8-E9D7C70B38A2}" srcId="{5C7970E4-17AB-41F1-AEA4-B1E4DF2613D0}" destId="{4A7D7E35-DF18-4BB2-9904-E18AF5CF33C7}" srcOrd="2" destOrd="0" parTransId="{B5FD269E-2D12-4A14-821F-46B1730605CD}" sibTransId="{00A2546C-BFD9-48D5-A1DE-727318043FEB}"/>
    <dgm:cxn modelId="{165FCF75-35F9-4F4B-B81D-314BA42100E6}" type="presOf" srcId="{77C8C8F6-E551-4A74-B195-FD1A4A3AD1B2}" destId="{1F3684D6-3DD5-4AE7-A15C-450113CB3ED1}" srcOrd="1" destOrd="0" presId="urn:microsoft.com/office/officeart/2005/8/layout/vProcess5"/>
    <dgm:cxn modelId="{FC17B559-584E-41C2-B5CB-A727B839C03C}" type="presOf" srcId="{894445C8-1578-4F0B-A2F9-137631AA27CE}" destId="{A924ACD8-40DD-4454-98E5-91035980C119}" srcOrd="0" destOrd="0" presId="urn:microsoft.com/office/officeart/2005/8/layout/vProcess5"/>
    <dgm:cxn modelId="{C162D95A-556C-4E9D-AEC5-78849011EC42}" type="presOf" srcId="{894445C8-1578-4F0B-A2F9-137631AA27CE}" destId="{000B3E6E-15FC-4FE1-B55E-5322D8C1341F}" srcOrd="1" destOrd="0" presId="urn:microsoft.com/office/officeart/2005/8/layout/vProcess5"/>
    <dgm:cxn modelId="{B499C07D-A283-43FA-80EC-79228760F70F}" srcId="{5C7970E4-17AB-41F1-AEA4-B1E4DF2613D0}" destId="{894445C8-1578-4F0B-A2F9-137631AA27CE}" srcOrd="1" destOrd="0" parTransId="{28CBD80E-EC5C-4F14-9656-CD08B7E17667}" sibTransId="{9256AAA4-8CCC-4B06-A446-C31976826E15}"/>
    <dgm:cxn modelId="{4CE8A485-E2F8-418A-881C-E4A869DDD12C}" type="presOf" srcId="{00A2546C-BFD9-48D5-A1DE-727318043FEB}" destId="{B22A2253-7841-4472-BC71-3EA209B6A9DB}" srcOrd="0" destOrd="0" presId="urn:microsoft.com/office/officeart/2005/8/layout/vProcess5"/>
    <dgm:cxn modelId="{0960C68C-8F97-45BC-A0D4-9333618B1DC1}" type="presOf" srcId="{4A7D7E35-DF18-4BB2-9904-E18AF5CF33C7}" destId="{F20FD82B-85DF-4DC6-B20B-A7832878058B}" srcOrd="0" destOrd="0" presId="urn:microsoft.com/office/officeart/2005/8/layout/vProcess5"/>
    <dgm:cxn modelId="{B3DA27A0-660F-4DD4-A3C0-728071B96F55}" type="presOf" srcId="{D04FEB0E-FECD-44E6-BABC-A46D8035D13E}" destId="{CD73F967-8323-4422-A56C-904F225560E9}" srcOrd="0" destOrd="0" presId="urn:microsoft.com/office/officeart/2005/8/layout/vProcess5"/>
    <dgm:cxn modelId="{3E023DA4-8CA6-44F3-8F44-24775A65BCF3}" srcId="{5C7970E4-17AB-41F1-AEA4-B1E4DF2613D0}" destId="{B1A96AFC-0BA3-4452-8430-198A00189BA7}" srcOrd="3" destOrd="0" parTransId="{37901184-D9FA-4C8D-9AD0-3BB66EBC0FF2}" sibTransId="{C1702F68-BFBE-485E-81F9-323D3B65D262}"/>
    <dgm:cxn modelId="{4DA62EB7-4B05-436F-8CC4-848F536150B2}" srcId="{5C7970E4-17AB-41F1-AEA4-B1E4DF2613D0}" destId="{77C8C8F6-E551-4A74-B195-FD1A4A3AD1B2}" srcOrd="0" destOrd="0" parTransId="{7193A5C4-B210-44F4-B3AE-A2D6565697EE}" sibTransId="{C869648E-D405-41C3-98FF-F880DB86A2E3}"/>
    <dgm:cxn modelId="{C92807C3-B192-43ED-9EE9-A6DCC9ACD49F}" type="presOf" srcId="{4A7D7E35-DF18-4BB2-9904-E18AF5CF33C7}" destId="{15E6B0B6-C575-488E-894E-F183BF522D6A}" srcOrd="1" destOrd="0" presId="urn:microsoft.com/office/officeart/2005/8/layout/vProcess5"/>
    <dgm:cxn modelId="{121C05C8-161B-4C2C-90C5-D2B775689320}" type="presOf" srcId="{C1702F68-BFBE-485E-81F9-323D3B65D262}" destId="{484E2489-F7EC-4855-85DB-1B4411105909}" srcOrd="0" destOrd="0" presId="urn:microsoft.com/office/officeart/2005/8/layout/vProcess5"/>
    <dgm:cxn modelId="{D32B4ED0-6501-4E4F-A0F6-619F3A3DBC1A}" srcId="{5C7970E4-17AB-41F1-AEA4-B1E4DF2613D0}" destId="{D04FEB0E-FECD-44E6-BABC-A46D8035D13E}" srcOrd="4" destOrd="0" parTransId="{D979B349-C55D-4978-8F1B-1ED34132E708}" sibTransId="{AFD63AE8-192D-4D6A-9400-AEC1F3A9B211}"/>
    <dgm:cxn modelId="{B15032DD-4297-4C69-B676-1FF94927F0C7}" srcId="{5C7970E4-17AB-41F1-AEA4-B1E4DF2613D0}" destId="{04BE3C29-F053-4593-816F-5D6041431B0F}" srcOrd="5" destOrd="0" parTransId="{1816A308-BE5B-4169-A04B-E541929A3D3E}" sibTransId="{0383A0DC-786E-4D0A-B53C-D0A90F69F080}"/>
    <dgm:cxn modelId="{1F9BD1EF-E7C1-42D0-9A94-5E343D7B88AA}" type="presOf" srcId="{9256AAA4-8CCC-4B06-A446-C31976826E15}" destId="{153CAD8A-BA5D-4002-AF2A-94902C84022E}" srcOrd="0" destOrd="0" presId="urn:microsoft.com/office/officeart/2005/8/layout/vProcess5"/>
    <dgm:cxn modelId="{58D784F4-D3F2-48E5-AE4E-8B37BB299A87}" type="presOf" srcId="{C869648E-D405-41C3-98FF-F880DB86A2E3}" destId="{83AC3B7E-97C1-47B6-A76B-C99E3B0D7344}" srcOrd="0" destOrd="0" presId="urn:microsoft.com/office/officeart/2005/8/layout/vProcess5"/>
    <dgm:cxn modelId="{1A7360B9-B4C6-4BEB-AC15-DAFA57904F76}" type="presParOf" srcId="{5999419C-FFFE-4D3D-8CCB-D19468DC8263}" destId="{CF86C145-CA87-4FCF-A5B2-71E788D90124}" srcOrd="0" destOrd="0" presId="urn:microsoft.com/office/officeart/2005/8/layout/vProcess5"/>
    <dgm:cxn modelId="{A1F8AB79-8F89-4583-AEB3-AFBD409BA7D0}" type="presParOf" srcId="{5999419C-FFFE-4D3D-8CCB-D19468DC8263}" destId="{81DF17EF-4627-4710-ACA4-6E84A6983F53}" srcOrd="1" destOrd="0" presId="urn:microsoft.com/office/officeart/2005/8/layout/vProcess5"/>
    <dgm:cxn modelId="{525E8CCC-56AC-4FE2-842E-4EB1F8F59751}" type="presParOf" srcId="{5999419C-FFFE-4D3D-8CCB-D19468DC8263}" destId="{A924ACD8-40DD-4454-98E5-91035980C119}" srcOrd="2" destOrd="0" presId="urn:microsoft.com/office/officeart/2005/8/layout/vProcess5"/>
    <dgm:cxn modelId="{479CBE1A-F53E-49B9-A9A4-21802CD39AE4}" type="presParOf" srcId="{5999419C-FFFE-4D3D-8CCB-D19468DC8263}" destId="{F20FD82B-85DF-4DC6-B20B-A7832878058B}" srcOrd="3" destOrd="0" presId="urn:microsoft.com/office/officeart/2005/8/layout/vProcess5"/>
    <dgm:cxn modelId="{4C490A82-CFE7-436D-8E95-7034B440DC37}" type="presParOf" srcId="{5999419C-FFFE-4D3D-8CCB-D19468DC8263}" destId="{D653BBC6-8733-4D85-95FC-B0789FF43154}" srcOrd="4" destOrd="0" presId="urn:microsoft.com/office/officeart/2005/8/layout/vProcess5"/>
    <dgm:cxn modelId="{C1F3332B-C596-450F-BFB9-741574D55607}" type="presParOf" srcId="{5999419C-FFFE-4D3D-8CCB-D19468DC8263}" destId="{CD73F967-8323-4422-A56C-904F225560E9}" srcOrd="5" destOrd="0" presId="urn:microsoft.com/office/officeart/2005/8/layout/vProcess5"/>
    <dgm:cxn modelId="{6C23CE1B-684D-4118-A968-E55B68BB628D}" type="presParOf" srcId="{5999419C-FFFE-4D3D-8CCB-D19468DC8263}" destId="{83AC3B7E-97C1-47B6-A76B-C99E3B0D7344}" srcOrd="6" destOrd="0" presId="urn:microsoft.com/office/officeart/2005/8/layout/vProcess5"/>
    <dgm:cxn modelId="{B96A4AB7-763D-4040-B14C-0F76A67FEFDC}" type="presParOf" srcId="{5999419C-FFFE-4D3D-8CCB-D19468DC8263}" destId="{153CAD8A-BA5D-4002-AF2A-94902C84022E}" srcOrd="7" destOrd="0" presId="urn:microsoft.com/office/officeart/2005/8/layout/vProcess5"/>
    <dgm:cxn modelId="{BAF468BA-C503-411A-8432-CA67B3CC425C}" type="presParOf" srcId="{5999419C-FFFE-4D3D-8CCB-D19468DC8263}" destId="{B22A2253-7841-4472-BC71-3EA209B6A9DB}" srcOrd="8" destOrd="0" presId="urn:microsoft.com/office/officeart/2005/8/layout/vProcess5"/>
    <dgm:cxn modelId="{7A61470E-2F50-4CBF-A37B-9C29DAA4939B}" type="presParOf" srcId="{5999419C-FFFE-4D3D-8CCB-D19468DC8263}" destId="{484E2489-F7EC-4855-85DB-1B4411105909}" srcOrd="9" destOrd="0" presId="urn:microsoft.com/office/officeart/2005/8/layout/vProcess5"/>
    <dgm:cxn modelId="{95324626-C5B2-42C2-AB50-FAC72650FC53}" type="presParOf" srcId="{5999419C-FFFE-4D3D-8CCB-D19468DC8263}" destId="{1F3684D6-3DD5-4AE7-A15C-450113CB3ED1}" srcOrd="10" destOrd="0" presId="urn:microsoft.com/office/officeart/2005/8/layout/vProcess5"/>
    <dgm:cxn modelId="{741354F4-3857-43C1-A5EC-EDCDA730A7DE}" type="presParOf" srcId="{5999419C-FFFE-4D3D-8CCB-D19468DC8263}" destId="{000B3E6E-15FC-4FE1-B55E-5322D8C1341F}" srcOrd="11" destOrd="0" presId="urn:microsoft.com/office/officeart/2005/8/layout/vProcess5"/>
    <dgm:cxn modelId="{11A566F4-2BB5-4A88-AD8B-EE8B93727A1A}" type="presParOf" srcId="{5999419C-FFFE-4D3D-8CCB-D19468DC8263}" destId="{15E6B0B6-C575-488E-894E-F183BF522D6A}" srcOrd="12" destOrd="0" presId="urn:microsoft.com/office/officeart/2005/8/layout/vProcess5"/>
    <dgm:cxn modelId="{18A3524A-1580-4006-B46A-E4A2692BB62B}" type="presParOf" srcId="{5999419C-FFFE-4D3D-8CCB-D19468DC8263}" destId="{5E027F4C-4376-49BE-9F6C-2655CFD9593E}" srcOrd="13" destOrd="0" presId="urn:microsoft.com/office/officeart/2005/8/layout/vProcess5"/>
    <dgm:cxn modelId="{A18AA0D0-F45E-485F-9AD9-E94217931758}" type="presParOf" srcId="{5999419C-FFFE-4D3D-8CCB-D19468DC8263}" destId="{D648E4D6-7330-4D7F-93C1-38625F10C24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F17EF-4627-4710-ACA4-6E84A6983F53}">
      <dsp:nvSpPr>
        <dsp:cNvPr id="0" name=""/>
        <dsp:cNvSpPr/>
      </dsp:nvSpPr>
      <dsp:spPr>
        <a:xfrm>
          <a:off x="0" y="0"/>
          <a:ext cx="9062935" cy="9222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2018 County Declares Shelter Crisis</a:t>
          </a:r>
        </a:p>
      </dsp:txBody>
      <dsp:txXfrm>
        <a:off x="27011" y="27011"/>
        <a:ext cx="7959869" cy="868214"/>
      </dsp:txXfrm>
    </dsp:sp>
    <dsp:sp modelId="{A924ACD8-40DD-4454-98E5-91035980C119}">
      <dsp:nvSpPr>
        <dsp:cNvPr id="0" name=""/>
        <dsp:cNvSpPr/>
      </dsp:nvSpPr>
      <dsp:spPr>
        <a:xfrm>
          <a:off x="676777" y="1050324"/>
          <a:ext cx="9062935" cy="9222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2019-2021 County searches over 1,300 sites for potential interim housing use</a:t>
          </a:r>
        </a:p>
      </dsp:txBody>
      <dsp:txXfrm>
        <a:off x="703788" y="1077335"/>
        <a:ext cx="7732682" cy="868214"/>
      </dsp:txXfrm>
    </dsp:sp>
    <dsp:sp modelId="{F20FD82B-85DF-4DC6-B20B-A7832878058B}">
      <dsp:nvSpPr>
        <dsp:cNvPr id="0" name=""/>
        <dsp:cNvSpPr/>
      </dsp:nvSpPr>
      <dsp:spPr>
        <a:xfrm>
          <a:off x="1353555" y="2100649"/>
          <a:ext cx="9062935" cy="922236"/>
        </a:xfrm>
        <a:prstGeom prst="roundRect">
          <a:avLst>
            <a:gd name="adj" fmla="val 10000"/>
          </a:avLst>
        </a:prstGeom>
        <a:solidFill>
          <a:srgbClr val="D2A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2022 County</a:t>
          </a:r>
          <a:r>
            <a:rPr lang="en-US" sz="2300" kern="1200">
              <a:latin typeface="Calibri Light" panose="020F0302020204030204"/>
            </a:rPr>
            <a:t> narrows down the list of viable sites</a:t>
          </a:r>
          <a:r>
            <a:rPr lang="en-US" sz="2300" kern="1200"/>
            <a:t> </a:t>
          </a:r>
          <a:r>
            <a:rPr lang="en-US" sz="2300" kern="1200">
              <a:latin typeface="Calibri Light" panose="020F0302020204030204"/>
            </a:rPr>
            <a:t>to less than a dozen </a:t>
          </a:r>
          <a:r>
            <a:rPr lang="en-US" sz="2300" kern="1200"/>
            <a:t>that meet both development and program requirements</a:t>
          </a:r>
        </a:p>
      </dsp:txBody>
      <dsp:txXfrm>
        <a:off x="1380566" y="2127660"/>
        <a:ext cx="7732682" cy="868214"/>
      </dsp:txXfrm>
    </dsp:sp>
    <dsp:sp modelId="{D653BBC6-8733-4D85-95FC-B0789FF43154}">
      <dsp:nvSpPr>
        <dsp:cNvPr id="0" name=""/>
        <dsp:cNvSpPr/>
      </dsp:nvSpPr>
      <dsp:spPr>
        <a:xfrm>
          <a:off x="2030332" y="3150974"/>
          <a:ext cx="9062935" cy="9222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2023 County and State began planning for Governor’s sleeping cabins project</a:t>
          </a:r>
        </a:p>
      </dsp:txBody>
      <dsp:txXfrm>
        <a:off x="2057343" y="3177985"/>
        <a:ext cx="7732682" cy="868214"/>
      </dsp:txXfrm>
    </dsp:sp>
    <dsp:sp modelId="{CD73F967-8323-4422-A56C-904F225560E9}">
      <dsp:nvSpPr>
        <dsp:cNvPr id="0" name=""/>
        <dsp:cNvSpPr/>
      </dsp:nvSpPr>
      <dsp:spPr>
        <a:xfrm>
          <a:off x="2707110" y="4201299"/>
          <a:ext cx="9062935" cy="9222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 2024 County Board of Supervisors approves Troy St project</a:t>
          </a:r>
        </a:p>
      </dsp:txBody>
      <dsp:txXfrm>
        <a:off x="2734121" y="4228310"/>
        <a:ext cx="7732682" cy="868214"/>
      </dsp:txXfrm>
    </dsp:sp>
    <dsp:sp modelId="{83AC3B7E-97C1-47B6-A76B-C99E3B0D7344}">
      <dsp:nvSpPr>
        <dsp:cNvPr id="0" name=""/>
        <dsp:cNvSpPr/>
      </dsp:nvSpPr>
      <dsp:spPr>
        <a:xfrm>
          <a:off x="8463481" y="673744"/>
          <a:ext cx="599453" cy="5994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598358" y="673744"/>
        <a:ext cx="329699" cy="451088"/>
      </dsp:txXfrm>
    </dsp:sp>
    <dsp:sp modelId="{153CAD8A-BA5D-4002-AF2A-94902C84022E}">
      <dsp:nvSpPr>
        <dsp:cNvPr id="0" name=""/>
        <dsp:cNvSpPr/>
      </dsp:nvSpPr>
      <dsp:spPr>
        <a:xfrm>
          <a:off x="9140259" y="1724069"/>
          <a:ext cx="599453" cy="59945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275136" y="1724069"/>
        <a:ext cx="329699" cy="451088"/>
      </dsp:txXfrm>
    </dsp:sp>
    <dsp:sp modelId="{B22A2253-7841-4472-BC71-3EA209B6A9DB}">
      <dsp:nvSpPr>
        <dsp:cNvPr id="0" name=""/>
        <dsp:cNvSpPr/>
      </dsp:nvSpPr>
      <dsp:spPr>
        <a:xfrm>
          <a:off x="9817036" y="2759024"/>
          <a:ext cx="599453" cy="59945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951913" y="2759024"/>
        <a:ext cx="329699" cy="451088"/>
      </dsp:txXfrm>
    </dsp:sp>
    <dsp:sp modelId="{484E2489-F7EC-4855-85DB-1B4411105909}">
      <dsp:nvSpPr>
        <dsp:cNvPr id="0" name=""/>
        <dsp:cNvSpPr/>
      </dsp:nvSpPr>
      <dsp:spPr>
        <a:xfrm>
          <a:off x="10493814" y="3819596"/>
          <a:ext cx="599453" cy="59945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10628691" y="3819596"/>
        <a:ext cx="329699" cy="451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EE6101-BD68-4FD2-5B39-C08A1E502D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A200A3-1DE5-5168-F0B6-0D803CAB8B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C6507D84-0C43-E642-AFB9-5C81EA23DD3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C30F6-2147-9662-B6FB-111244985F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C89DA-6A95-E5D2-58A8-A547218971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6CBDC54E-810F-EF46-A73A-7CBC2106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65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4AD192C4-2061-7C4C-8B25-4E46AC465D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59A86A5D-D7A6-DFE0-DFFD-FCFBBBD94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630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19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18D04-E2A4-0A89-874A-49ED4E2F2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B5214-1FA8-4C15-C5DA-6DC8283A7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DDEE9-9A5A-0059-C007-91EFFABB3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454D0-EFED-7F6C-EA46-EB9BC1497A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33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33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62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27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7F740-C13E-1B63-A6DC-04B4A2EA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249D78-9B91-DCE2-DA21-C8301ED39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F1D2F3-83D6-C786-0653-F2F884F9F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4855F-AFA4-D421-EF36-97835CF2A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03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C2CAE-8BE7-0E1E-EFF3-634C7AC46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E56F1-7EFA-DBF0-1523-05FF848BE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E6F84A-BB33-B9BD-6817-433590EB7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6EA97-B18D-FB36-1C86-039B197DC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4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43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67FB7-B32C-FE9F-F882-01C3D5D74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1AFEE2-8F05-375E-AB8A-DAB435772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CCE8D-F4BB-B168-AF0A-82FBD7BF1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pPr defTabSz="922214">
              <a:defRPr/>
            </a:pPr>
            <a:endParaRPr lang="en-US" b="1" dirty="0"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66CB9-3A39-53A2-C1D8-4A6147A8C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81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4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70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26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37447-EA57-051A-68A6-0312AA7C6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6A3CD4-07BF-4DD0-A4B5-70DEA2243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59E8F6-E4FA-1E9A-8B20-6B32E2957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6E88E-AD84-117A-296C-A30142B72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89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51920-EEE5-04FF-A5DC-3C16840ED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033748-B7EE-FD1D-B868-DC5159912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9D74D4-69B8-B7A0-F946-89718B619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257DB-6FC1-A82D-862B-9830E2701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36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B66E4-CE68-CEF9-84DC-FA617EFAE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14E25-63BC-4C99-3933-9E912320F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581D61-154A-F51B-16B6-DA335E3FE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D7450-F846-314B-CF13-0FF457109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09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92C4-2061-7C4C-8B25-4E46AC465D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8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413D1E-16B2-47A4-0FCE-B7594ABB2EEF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454F0-3572-04C7-F327-C6680DD2BA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579437"/>
            <a:ext cx="9144000" cy="756603"/>
          </a:xfr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NAME OF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987219-D437-9920-C917-235CB606C6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156495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of Report</a:t>
            </a:r>
          </a:p>
          <a:p>
            <a:r>
              <a:rPr lang="en-US"/>
              <a:t>Second Subtitle of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73C37-B0FB-AB32-22F7-F680CB52E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D7DF-14D0-A840-9503-5F4A6627D61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D9A5B-B5B9-71D8-0F7E-30E64EA8B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2D138-241F-4F32-2C1F-7160741C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34A6-47DE-2949-87C2-45EDCD6FA2B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6C2757-7F9A-A28A-B951-B7E525D533E0}"/>
              </a:ext>
            </a:extLst>
          </p:cNvPr>
          <p:cNvSpPr/>
          <p:nvPr userDrawn="1"/>
        </p:nvSpPr>
        <p:spPr>
          <a:xfrm rot="5400000">
            <a:off x="6073139" y="-2491740"/>
            <a:ext cx="45719" cy="121920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1587B1-913C-984A-A59A-9CC244234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440" y="4093029"/>
            <a:ext cx="2580347" cy="25803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654D4079-BEC5-0B37-5EC0-F111DB7BAC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52124" y="2926829"/>
            <a:ext cx="2580347" cy="38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SANDIEGOCOUNTY.GOV</a:t>
            </a:r>
            <a:endParaRPr lang="en-US" sz="12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76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46A64-D901-0EBF-2F28-54C0EA57E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2F6F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BC7C9-D95C-919B-8661-641F8DC37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51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0CBF4-414F-4579-7A6B-4CB7F11F8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D7DF-14D0-A840-9503-5F4A6627D61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9501F-789A-1496-890C-5E836BFC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E19AF-F1E5-E99C-CE57-61896191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34A6-47DE-2949-87C2-45EDCD6FA2B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073BF1-BC11-DC12-4248-0CCD8C625820}"/>
              </a:ext>
            </a:extLst>
          </p:cNvPr>
          <p:cNvSpPr/>
          <p:nvPr userDrawn="1"/>
        </p:nvSpPr>
        <p:spPr>
          <a:xfrm flipH="1">
            <a:off x="7297782" y="429947"/>
            <a:ext cx="45719" cy="58674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82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12B5DA-DFB2-9515-8654-21389B2DB50E}"/>
              </a:ext>
            </a:extLst>
          </p:cNvPr>
          <p:cNvSpPr/>
          <p:nvPr userDrawn="1"/>
        </p:nvSpPr>
        <p:spPr>
          <a:xfrm>
            <a:off x="1" y="0"/>
            <a:ext cx="12192000" cy="15333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46A64-D901-0EBF-2F28-54C0EA57E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BC7C9-D95C-919B-8661-641F8DC37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51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0CBF4-414F-4579-7A6B-4CB7F11F8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D7DF-14D0-A840-9503-5F4A6627D61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9501F-789A-1496-890C-5E836BFC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E19AF-F1E5-E99C-CE57-61896191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34A6-47DE-2949-87C2-45EDCD6FA2B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C29A4A-4D3D-62C2-7DB4-02C488E2E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395" y="4805861"/>
            <a:ext cx="1486544" cy="14865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073BF1-BC11-DC12-4248-0CCD8C625820}"/>
              </a:ext>
            </a:extLst>
          </p:cNvPr>
          <p:cNvSpPr/>
          <p:nvPr userDrawn="1"/>
        </p:nvSpPr>
        <p:spPr>
          <a:xfrm flipH="1">
            <a:off x="7297782" y="429947"/>
            <a:ext cx="45719" cy="58674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09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C20AEF-4EEE-3A6D-2803-FE7AABE49595}"/>
              </a:ext>
            </a:extLst>
          </p:cNvPr>
          <p:cNvSpPr/>
          <p:nvPr userDrawn="1"/>
        </p:nvSpPr>
        <p:spPr>
          <a:xfrm>
            <a:off x="0" y="0"/>
            <a:ext cx="7220932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6814D-6846-2BA6-7D3E-F4E1CD907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34A6-47DE-2949-87C2-45EDCD6FA2B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1B0124E-6588-50F6-9422-8F4382C7E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03" y="329938"/>
            <a:ext cx="6617617" cy="5731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C9DE51-4520-69F8-CE5E-ADE98832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282803" y="5777651"/>
            <a:ext cx="914212" cy="818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98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46A64-D901-0EBF-2F28-54C0EA57E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2F6F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BC7C9-D95C-919B-8661-641F8DC379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2640050" cy="460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0CBF4-414F-4579-7A6B-4CB7F11F8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D7DF-14D0-A840-9503-5F4A6627D61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9501F-789A-1496-890C-5E836BFC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E19AF-F1E5-E99C-CE57-61896191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34A6-47DE-2949-87C2-45EDCD6FA2B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C29A4A-4D3D-62C2-7DB4-02C488E2E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395" y="4805861"/>
            <a:ext cx="1486544" cy="14865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1EA028C-7FB8-7C73-1689-F18740911F3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09688" y="1825624"/>
            <a:ext cx="2640050" cy="460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2E1259-79D4-C85D-9E48-A30C0C548C0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671345" y="1825624"/>
            <a:ext cx="2640050" cy="460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2400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2D5134-9624-C3E3-4CB2-E7CCD63C62C5}"/>
              </a:ext>
            </a:extLst>
          </p:cNvPr>
          <p:cNvSpPr/>
          <p:nvPr userDrawn="1"/>
        </p:nvSpPr>
        <p:spPr>
          <a:xfrm>
            <a:off x="1" y="0"/>
            <a:ext cx="12192000" cy="15333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B7602-1C78-3453-10E6-08600B037B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0610-335A-3177-FE2B-F8EBE9173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0EDD3-A384-B003-9AD7-732ABBE1A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272D5-83B2-82D1-13D5-CEA92250A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D7DF-14D0-A840-9503-5F4A6627D61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6E767-1585-94D9-48EF-3309BD63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CE9E8-0623-8E81-E1B1-8634C7E4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34A6-47DE-2949-87C2-45EDCD6FA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18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413D1E-16B2-47A4-0FCE-B7594ABB2EEF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454F0-3572-04C7-F327-C6680DD2BA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440" y="1336198"/>
            <a:ext cx="9144000" cy="756603"/>
          </a:xfrm>
        </p:spPr>
        <p:txBody>
          <a:bodyPr anchor="b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73C37-B0FB-AB32-22F7-F680CB52E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D7DF-14D0-A840-9503-5F4A6627D61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D9A5B-B5B9-71D8-0F7E-30E64EA8B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2D138-241F-4F32-2C1F-7160741C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B34A6-47DE-2949-87C2-45EDCD6FA2B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6C2757-7F9A-A28A-B951-B7E525D533E0}"/>
              </a:ext>
            </a:extLst>
          </p:cNvPr>
          <p:cNvSpPr/>
          <p:nvPr userDrawn="1"/>
        </p:nvSpPr>
        <p:spPr>
          <a:xfrm rot="5400000">
            <a:off x="6073139" y="-2491740"/>
            <a:ext cx="45719" cy="121920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1587B1-913C-984A-A59A-9CC244234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9012213" y="464118"/>
            <a:ext cx="2580347" cy="23103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654D4079-BEC5-0B37-5EC0-F111DB7BAC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12214" y="2926829"/>
            <a:ext cx="2667596" cy="38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SANDIEGOCOUNTY.GOV</a:t>
            </a:r>
            <a:endParaRPr lang="en-US" sz="16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374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D6FC56-705B-CA21-90F9-1015381D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6AF53-8EC0-DA79-B6F9-03C902E1E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E5D71-1336-1F68-70FF-914CD34DD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CD7DF-14D0-A840-9503-5F4A6627D61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54B80-2FD0-CF77-C29B-A33C529A7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7120F-3E8B-8E2B-2984-322327AC7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B34A6-47DE-2949-87C2-45EDCD6FA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7" r:id="rId3"/>
    <p:sldLayoutId id="2147483661" r:id="rId4"/>
    <p:sldLayoutId id="2147483660" r:id="rId5"/>
    <p:sldLayoutId id="2147483665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gage.sandiegocounty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61C41-5693-F159-76E5-86C8FA0B62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latin typeface="Arial"/>
                <a:cs typeface="Arial"/>
              </a:rPr>
              <a:t>Troy </a:t>
            </a:r>
            <a:r>
              <a:rPr lang="en-US">
                <a:latin typeface="Arial"/>
                <a:cs typeface="Arial"/>
              </a:rPr>
              <a:t>Street Project</a:t>
            </a:r>
            <a:endParaRPr lang="en-US" sz="4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0DB44F-3D75-CB83-FE3A-2C666F33E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480" y="1564958"/>
            <a:ext cx="9144000" cy="756603"/>
          </a:xfrm>
        </p:spPr>
        <p:txBody>
          <a:bodyPr/>
          <a:lstStyle/>
          <a:p>
            <a:r>
              <a:rPr lang="en-US"/>
              <a:t>City of Lemon Grove Council Workshop Presentation </a:t>
            </a:r>
            <a:endParaRPr lang="en-US" sz="2400"/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E2E7F-131E-6408-3F0A-88B81F191747}"/>
              </a:ext>
            </a:extLst>
          </p:cNvPr>
          <p:cNvSpPr txBox="1"/>
          <p:nvPr/>
        </p:nvSpPr>
        <p:spPr>
          <a:xfrm>
            <a:off x="292821" y="3841556"/>
            <a:ext cx="8974010" cy="20159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Marko Medved, Director, Dept. of General Services</a:t>
            </a:r>
          </a:p>
          <a:p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Scott Christman, Deputy Director, Dept. of General Services 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Dijana Beck, Director, Office of Homeless Solutions</a:t>
            </a:r>
          </a:p>
          <a:p>
            <a:pPr>
              <a:spcBef>
                <a:spcPts val="1800"/>
              </a:spcBef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March 4, 2025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75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84C54-6FD8-F682-4CAE-2384D1020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823E8D-76B3-EA14-69F9-B7C53AA499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4838" t="11540" r="4764" b="18150"/>
          <a:stretch/>
        </p:blipFill>
        <p:spPr>
          <a:xfrm>
            <a:off x="0" y="1524000"/>
            <a:ext cx="12192000" cy="5334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A6AD8B-54C6-BF88-1899-A7478F64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75" y="158649"/>
            <a:ext cx="8615517" cy="1183818"/>
          </a:xfrm>
        </p:spPr>
        <p:txBody>
          <a:bodyPr/>
          <a:lstStyle/>
          <a:p>
            <a:r>
              <a:rPr lang="en-US"/>
              <a:t>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4069DD-6218-3042-7C60-4E76FDC47860}"/>
              </a:ext>
            </a:extLst>
          </p:cNvPr>
          <p:cNvSpPr txBox="1"/>
          <p:nvPr/>
        </p:nvSpPr>
        <p:spPr>
          <a:xfrm rot="991723">
            <a:off x="149929" y="6275649"/>
            <a:ext cx="1575754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Troy Street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D15992-96B6-669F-2B4D-47E471D7541C}"/>
              </a:ext>
            </a:extLst>
          </p:cNvPr>
          <p:cNvSpPr txBox="1"/>
          <p:nvPr/>
        </p:nvSpPr>
        <p:spPr>
          <a:xfrm rot="19703589">
            <a:off x="286436" y="4271001"/>
            <a:ext cx="2100840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Sweetwater Road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92FFA-EC39-CF6D-5DC6-FE7CAA22E9AC}"/>
              </a:ext>
            </a:extLst>
          </p:cNvPr>
          <p:cNvSpPr txBox="1"/>
          <p:nvPr/>
        </p:nvSpPr>
        <p:spPr>
          <a:xfrm rot="5206986">
            <a:off x="11307946" y="2189815"/>
            <a:ext cx="940430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SR-125</a:t>
            </a: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9580F3B7-7536-514F-DB07-22989B8C9622}"/>
              </a:ext>
            </a:extLst>
          </p:cNvPr>
          <p:cNvSpPr/>
          <p:nvPr/>
        </p:nvSpPr>
        <p:spPr>
          <a:xfrm>
            <a:off x="5297440" y="6129906"/>
            <a:ext cx="2334284" cy="328623"/>
          </a:xfrm>
          <a:prstGeom prst="borderCallout1">
            <a:avLst>
              <a:gd name="adj1" fmla="val 53229"/>
              <a:gd name="adj2" fmla="val -2186"/>
              <a:gd name="adj3" fmla="val -238162"/>
              <a:gd name="adj4" fmla="val -39277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Ornamental Fencing</a:t>
            </a:r>
          </a:p>
        </p:txBody>
      </p:sp>
      <p:pic>
        <p:nvPicPr>
          <p:cNvPr id="8" name="Picture 4" descr="Ornamental Steel Fences | Shed &amp; Fence Company - West Metro Minnesota">
            <a:extLst>
              <a:ext uri="{FF2B5EF4-FFF2-40B4-BE49-F238E27FC236}">
                <a16:creationId xmlns:a16="http://schemas.microsoft.com/office/drawing/2014/main" id="{7A5CB73D-4D8B-1D9E-C470-CB98CB78F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r="20642"/>
          <a:stretch/>
        </p:blipFill>
        <p:spPr bwMode="auto">
          <a:xfrm>
            <a:off x="9061939" y="3897601"/>
            <a:ext cx="2809476" cy="279678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81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281B294-51C4-1370-B14C-66C84C2393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1132" b="11132"/>
          <a:stretch/>
        </p:blipFill>
        <p:spPr>
          <a:xfrm>
            <a:off x="0" y="1526914"/>
            <a:ext cx="12192000" cy="5331085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7D445A4-D5C8-9D29-AFB5-3FC083126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192597"/>
            <a:ext cx="10329413" cy="1325563"/>
          </a:xfrm>
        </p:spPr>
        <p:txBody>
          <a:bodyPr/>
          <a:lstStyle/>
          <a:p>
            <a:r>
              <a:rPr lang="en-US"/>
              <a:t>Street View from SR-125 Overpass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8C43BB2-6567-F886-328D-42171F7E93FA}"/>
              </a:ext>
            </a:extLst>
          </p:cNvPr>
          <p:cNvSpPr/>
          <p:nvPr/>
        </p:nvSpPr>
        <p:spPr>
          <a:xfrm rot="7685349">
            <a:off x="4376308" y="3334070"/>
            <a:ext cx="1957792" cy="374792"/>
          </a:xfrm>
          <a:prstGeom prst="rightArrow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5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B23FD-F274-FB62-9F7A-C5B745207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90" y="251777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/>
              <a:t>Landscaping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496212-7DC8-8D69-2BA8-303529CDA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25776" y="4362937"/>
            <a:ext cx="2452353" cy="24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0AA1565-20D5-7891-5D46-AB3D8CC81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92" y="4362937"/>
            <a:ext cx="2647950" cy="241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3E8C132-1EF5-149E-454A-505728333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23900" y="1697089"/>
            <a:ext cx="2024380" cy="240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A65BAB3-F2C7-122C-D1E7-4305496B9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20" y="1577340"/>
            <a:ext cx="202057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4835D6A-EE9B-C5CE-D59B-27580DBA0F91}"/>
              </a:ext>
            </a:extLst>
          </p:cNvPr>
          <p:cNvGrpSpPr/>
          <p:nvPr/>
        </p:nvGrpSpPr>
        <p:grpSpPr>
          <a:xfrm>
            <a:off x="6161404" y="1899404"/>
            <a:ext cx="5886105" cy="4849813"/>
            <a:chOff x="5367217" y="3841601"/>
            <a:chExt cx="3567619" cy="2939514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FBDD8E93-950E-97AA-4B3E-96D3C3368A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5" r="11528"/>
            <a:stretch/>
          </p:blipFill>
          <p:spPr bwMode="auto">
            <a:xfrm>
              <a:off x="5367217" y="3841601"/>
              <a:ext cx="3567619" cy="260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85A69E-AFE3-D5B2-CEF6-39CB282878A8}"/>
                </a:ext>
              </a:extLst>
            </p:cNvPr>
            <p:cNvSpPr txBox="1"/>
            <p:nvPr/>
          </p:nvSpPr>
          <p:spPr>
            <a:xfrm>
              <a:off x="5718561" y="6442561"/>
              <a:ext cx="2865120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Arial"/>
                  <a:cs typeface="Calibri"/>
                </a:rPr>
                <a:t>  </a:t>
              </a:r>
              <a:r>
                <a:rPr lang="en-US" sz="1600">
                  <a:latin typeface="Aptos"/>
                  <a:cs typeface="Calibri"/>
                </a:rPr>
                <a:t>Decomposed Granite</a:t>
              </a:r>
              <a:endParaRPr lang="en-US" sz="1600">
                <a:latin typeface="Aptos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242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3E0B8552-DF44-503D-3852-750EE9B58A59}"/>
              </a:ext>
            </a:extLst>
          </p:cNvPr>
          <p:cNvSpPr>
            <a:spLocks noChangeAspect="1"/>
          </p:cNvSpPr>
          <p:nvPr/>
        </p:nvSpPr>
        <p:spPr>
          <a:xfrm>
            <a:off x="6497002" y="1559784"/>
            <a:ext cx="5326431" cy="5029200"/>
          </a:xfrm>
          <a:prstGeom prst="ellipse">
            <a:avLst/>
          </a:prstGeom>
          <a:blipFill>
            <a:blip r:embed="rId3">
              <a:duotone>
                <a:schemeClr val="dk1">
                  <a:hueOff val="0"/>
                  <a:satOff val="0"/>
                  <a:lumOff val="0"/>
                  <a:alphaOff val="0"/>
                  <a:shade val="20000"/>
                  <a:satMod val="200000"/>
                </a:schemeClr>
                <a:schemeClr val="dk1">
                  <a:hueOff val="0"/>
                  <a:satOff val="0"/>
                  <a:lumOff val="0"/>
                  <a:alphaOff val="0"/>
                  <a:tint val="12000"/>
                  <a:satMod val="19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90ACD-DA6C-9FB5-91AF-6DD248E1F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42" y="135087"/>
            <a:ext cx="10515600" cy="1325563"/>
          </a:xfrm>
        </p:spPr>
        <p:txBody>
          <a:bodyPr/>
          <a:lstStyle/>
          <a:p>
            <a:r>
              <a:rPr lang="en-US"/>
              <a:t>On-Site Parking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F526285-7156-7384-3B8F-4AC1C76BDC8E}"/>
              </a:ext>
            </a:extLst>
          </p:cNvPr>
          <p:cNvSpPr/>
          <p:nvPr/>
        </p:nvSpPr>
        <p:spPr>
          <a:xfrm>
            <a:off x="3161009" y="4075853"/>
            <a:ext cx="2801112" cy="1444323"/>
          </a:xfrm>
          <a:custGeom>
            <a:avLst/>
            <a:gdLst>
              <a:gd name="connsiteX0" fmla="*/ 0 w 2801112"/>
              <a:gd name="connsiteY0" fmla="*/ 0 h 1444323"/>
              <a:gd name="connsiteX1" fmla="*/ 2801112 w 2801112"/>
              <a:gd name="connsiteY1" fmla="*/ 0 h 1444323"/>
              <a:gd name="connsiteX2" fmla="*/ 2801112 w 2801112"/>
              <a:gd name="connsiteY2" fmla="*/ 1444323 h 1444323"/>
              <a:gd name="connsiteX3" fmla="*/ 0 w 2801112"/>
              <a:gd name="connsiteY3" fmla="*/ 1444323 h 1444323"/>
              <a:gd name="connsiteX4" fmla="*/ 0 w 2801112"/>
              <a:gd name="connsiteY4" fmla="*/ 0 h 144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112" h="1444323">
                <a:moveTo>
                  <a:pt x="0" y="0"/>
                </a:moveTo>
                <a:lnTo>
                  <a:pt x="2801112" y="0"/>
                </a:lnTo>
                <a:lnTo>
                  <a:pt x="2801112" y="1444323"/>
                </a:lnTo>
                <a:lnTo>
                  <a:pt x="0" y="144432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7AEA336-A6B3-83B0-FD71-33D27ABB8D0B}"/>
              </a:ext>
            </a:extLst>
          </p:cNvPr>
          <p:cNvSpPr/>
          <p:nvPr/>
        </p:nvSpPr>
        <p:spPr>
          <a:xfrm>
            <a:off x="9392608" y="1751806"/>
            <a:ext cx="173406" cy="787812"/>
          </a:xfrm>
          <a:custGeom>
            <a:avLst/>
            <a:gdLst>
              <a:gd name="connsiteX0" fmla="*/ 0 w 173406"/>
              <a:gd name="connsiteY0" fmla="*/ 0 h 787812"/>
              <a:gd name="connsiteX1" fmla="*/ 173406 w 173406"/>
              <a:gd name="connsiteY1" fmla="*/ 0 h 787812"/>
              <a:gd name="connsiteX2" fmla="*/ 173406 w 173406"/>
              <a:gd name="connsiteY2" fmla="*/ 787812 h 787812"/>
              <a:gd name="connsiteX3" fmla="*/ 0 w 173406"/>
              <a:gd name="connsiteY3" fmla="*/ 787812 h 787812"/>
              <a:gd name="connsiteX4" fmla="*/ 0 w 173406"/>
              <a:gd name="connsiteY4" fmla="*/ 0 h 78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06" h="787812">
                <a:moveTo>
                  <a:pt x="0" y="0"/>
                </a:moveTo>
                <a:lnTo>
                  <a:pt x="173406" y="0"/>
                </a:lnTo>
                <a:lnTo>
                  <a:pt x="17340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0" rIns="19050" bIns="0" numCol="1" spcCol="1270" anchor="ctr" anchorCtr="0">
            <a:noAutofit/>
          </a:bodyPr>
          <a:lstStyle/>
          <a:p>
            <a:pPr marL="0" lvl="0" indent="0" algn="l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4581D17-44DC-C69A-BD5F-236D79ABA86B}"/>
              </a:ext>
            </a:extLst>
          </p:cNvPr>
          <p:cNvSpPr/>
          <p:nvPr/>
        </p:nvSpPr>
        <p:spPr>
          <a:xfrm>
            <a:off x="8705023" y="2500228"/>
            <a:ext cx="242164" cy="787812"/>
          </a:xfrm>
          <a:custGeom>
            <a:avLst/>
            <a:gdLst>
              <a:gd name="connsiteX0" fmla="*/ 0 w 242164"/>
              <a:gd name="connsiteY0" fmla="*/ 0 h 787812"/>
              <a:gd name="connsiteX1" fmla="*/ 242164 w 242164"/>
              <a:gd name="connsiteY1" fmla="*/ 0 h 787812"/>
              <a:gd name="connsiteX2" fmla="*/ 242164 w 242164"/>
              <a:gd name="connsiteY2" fmla="*/ 787812 h 787812"/>
              <a:gd name="connsiteX3" fmla="*/ 0 w 242164"/>
              <a:gd name="connsiteY3" fmla="*/ 787812 h 787812"/>
              <a:gd name="connsiteX4" fmla="*/ 0 w 242164"/>
              <a:gd name="connsiteY4" fmla="*/ 0 h 78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64" h="787812">
                <a:moveTo>
                  <a:pt x="0" y="0"/>
                </a:moveTo>
                <a:lnTo>
                  <a:pt x="242164" y="0"/>
                </a:lnTo>
                <a:lnTo>
                  <a:pt x="242164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0" rIns="19050" bIns="0" numCol="1" spcCol="1270" anchor="ctr" anchorCtr="0">
            <a:noAutofit/>
          </a:bodyPr>
          <a:lstStyle/>
          <a:p>
            <a:pPr marL="0" lvl="0" indent="0" algn="l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5A77C807-47BA-F230-0A84-1DFD097568BF}"/>
              </a:ext>
            </a:extLst>
          </p:cNvPr>
          <p:cNvSpPr/>
          <p:nvPr/>
        </p:nvSpPr>
        <p:spPr>
          <a:xfrm>
            <a:off x="8456862" y="3546268"/>
            <a:ext cx="266980" cy="787812"/>
          </a:xfrm>
          <a:custGeom>
            <a:avLst/>
            <a:gdLst>
              <a:gd name="connsiteX0" fmla="*/ 0 w 266980"/>
              <a:gd name="connsiteY0" fmla="*/ 0 h 787812"/>
              <a:gd name="connsiteX1" fmla="*/ 266980 w 266980"/>
              <a:gd name="connsiteY1" fmla="*/ 0 h 787812"/>
              <a:gd name="connsiteX2" fmla="*/ 266980 w 266980"/>
              <a:gd name="connsiteY2" fmla="*/ 787812 h 787812"/>
              <a:gd name="connsiteX3" fmla="*/ 0 w 266980"/>
              <a:gd name="connsiteY3" fmla="*/ 787812 h 787812"/>
              <a:gd name="connsiteX4" fmla="*/ 0 w 266980"/>
              <a:gd name="connsiteY4" fmla="*/ 0 h 78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80" h="787812">
                <a:moveTo>
                  <a:pt x="0" y="0"/>
                </a:moveTo>
                <a:lnTo>
                  <a:pt x="266980" y="0"/>
                </a:lnTo>
                <a:lnTo>
                  <a:pt x="266980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0" rIns="19050" bIns="0" numCol="1" spcCol="1270" anchor="ctr" anchorCtr="0">
            <a:noAutofit/>
          </a:bodyPr>
          <a:lstStyle/>
          <a:p>
            <a:pPr marL="0" lvl="0" indent="0" algn="l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56DD549-B476-B14C-1990-E0CE0D4F35CB}"/>
              </a:ext>
            </a:extLst>
          </p:cNvPr>
          <p:cNvSpPr/>
          <p:nvPr/>
        </p:nvSpPr>
        <p:spPr>
          <a:xfrm>
            <a:off x="8705023" y="4592308"/>
            <a:ext cx="242164" cy="787812"/>
          </a:xfrm>
          <a:custGeom>
            <a:avLst/>
            <a:gdLst>
              <a:gd name="connsiteX0" fmla="*/ 0 w 242164"/>
              <a:gd name="connsiteY0" fmla="*/ 0 h 787812"/>
              <a:gd name="connsiteX1" fmla="*/ 242164 w 242164"/>
              <a:gd name="connsiteY1" fmla="*/ 0 h 787812"/>
              <a:gd name="connsiteX2" fmla="*/ 242164 w 242164"/>
              <a:gd name="connsiteY2" fmla="*/ 787812 h 787812"/>
              <a:gd name="connsiteX3" fmla="*/ 0 w 242164"/>
              <a:gd name="connsiteY3" fmla="*/ 787812 h 787812"/>
              <a:gd name="connsiteX4" fmla="*/ 0 w 242164"/>
              <a:gd name="connsiteY4" fmla="*/ 0 h 78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64" h="787812">
                <a:moveTo>
                  <a:pt x="0" y="0"/>
                </a:moveTo>
                <a:lnTo>
                  <a:pt x="242164" y="0"/>
                </a:lnTo>
                <a:lnTo>
                  <a:pt x="242164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0" rIns="19050" bIns="0" numCol="1" spcCol="1270" anchor="ctr" anchorCtr="0">
            <a:noAutofit/>
          </a:bodyPr>
          <a:lstStyle/>
          <a:p>
            <a:pPr marL="0" lvl="0" indent="0" algn="l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04B69AE2-E4AD-E277-5FB0-DEA21AEDC54D}"/>
              </a:ext>
            </a:extLst>
          </p:cNvPr>
          <p:cNvSpPr/>
          <p:nvPr/>
        </p:nvSpPr>
        <p:spPr>
          <a:xfrm>
            <a:off x="9392608" y="5340731"/>
            <a:ext cx="173406" cy="787812"/>
          </a:xfrm>
          <a:custGeom>
            <a:avLst/>
            <a:gdLst>
              <a:gd name="connsiteX0" fmla="*/ 0 w 173406"/>
              <a:gd name="connsiteY0" fmla="*/ 0 h 787812"/>
              <a:gd name="connsiteX1" fmla="*/ 173406 w 173406"/>
              <a:gd name="connsiteY1" fmla="*/ 0 h 787812"/>
              <a:gd name="connsiteX2" fmla="*/ 173406 w 173406"/>
              <a:gd name="connsiteY2" fmla="*/ 787812 h 787812"/>
              <a:gd name="connsiteX3" fmla="*/ 0 w 173406"/>
              <a:gd name="connsiteY3" fmla="*/ 787812 h 787812"/>
              <a:gd name="connsiteX4" fmla="*/ 0 w 173406"/>
              <a:gd name="connsiteY4" fmla="*/ 0 h 78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06" h="787812">
                <a:moveTo>
                  <a:pt x="0" y="0"/>
                </a:moveTo>
                <a:lnTo>
                  <a:pt x="173406" y="0"/>
                </a:lnTo>
                <a:lnTo>
                  <a:pt x="173406" y="787812"/>
                </a:lnTo>
                <a:lnTo>
                  <a:pt x="0" y="7878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0" rIns="19050" bIns="0" numCol="1" spcCol="1270" anchor="ctr" anchorCtr="0">
            <a:noAutofit/>
          </a:bodyPr>
          <a:lstStyle/>
          <a:p>
            <a:pPr marL="0" lvl="0" indent="0" algn="l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B05EC0-9EE1-C153-9059-C58850DF0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419416"/>
              </p:ext>
            </p:extLst>
          </p:nvPr>
        </p:nvGraphicFramePr>
        <p:xfrm>
          <a:off x="264872" y="1751806"/>
          <a:ext cx="5936684" cy="4602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93041">
                  <a:extLst>
                    <a:ext uri="{9D8B030D-6E8A-4147-A177-3AD203B41FA5}">
                      <a16:colId xmlns:a16="http://schemas.microsoft.com/office/drawing/2014/main" val="425921525"/>
                    </a:ext>
                  </a:extLst>
                </a:gridCol>
                <a:gridCol w="4343643">
                  <a:extLst>
                    <a:ext uri="{9D8B030D-6E8A-4147-A177-3AD203B41FA5}">
                      <a16:colId xmlns:a16="http://schemas.microsoft.com/office/drawing/2014/main" val="263540576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Spaces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598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Volunteers &amp; Visiting Service Providers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9480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Security Guards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5960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Site Supervisor &amp;</a:t>
                      </a:r>
                    </a:p>
                    <a:p>
                      <a:pPr algn="ctr"/>
                      <a:r>
                        <a:rPr lang="en-US" sz="2000"/>
                        <a:t> Program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65719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Case Managers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9928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   Office Support &amp; </a:t>
                      </a:r>
                    </a:p>
                    <a:p>
                      <a:pPr algn="ctr"/>
                      <a:r>
                        <a:rPr lang="en-US" sz="2000"/>
                        <a:t>Behavioral Health Specialist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7450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Healthcare Aide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6060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Accessible ADA Space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4807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13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48835649"/>
                  </a:ext>
                </a:extLst>
              </a:tr>
            </a:tbl>
          </a:graphicData>
        </a:graphic>
      </p:graphicFrame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591332-B6DC-B0B1-85B9-54943BBB3B0E}"/>
              </a:ext>
            </a:extLst>
          </p:cNvPr>
          <p:cNvSpPr/>
          <p:nvPr/>
        </p:nvSpPr>
        <p:spPr>
          <a:xfrm>
            <a:off x="10094120" y="2273729"/>
            <a:ext cx="850900" cy="1136650"/>
          </a:xfrm>
          <a:custGeom>
            <a:avLst/>
            <a:gdLst>
              <a:gd name="connsiteX0" fmla="*/ 323850 w 850900"/>
              <a:gd name="connsiteY0" fmla="*/ 0 h 1136650"/>
              <a:gd name="connsiteX1" fmla="*/ 488950 w 850900"/>
              <a:gd name="connsiteY1" fmla="*/ 203200 h 1136650"/>
              <a:gd name="connsiteX2" fmla="*/ 647700 w 850900"/>
              <a:gd name="connsiteY2" fmla="*/ 450850 h 1136650"/>
              <a:gd name="connsiteX3" fmla="*/ 768350 w 850900"/>
              <a:gd name="connsiteY3" fmla="*/ 679450 h 1136650"/>
              <a:gd name="connsiteX4" fmla="*/ 844550 w 850900"/>
              <a:gd name="connsiteY4" fmla="*/ 996950 h 1136650"/>
              <a:gd name="connsiteX5" fmla="*/ 850900 w 850900"/>
              <a:gd name="connsiteY5" fmla="*/ 1104900 h 1136650"/>
              <a:gd name="connsiteX6" fmla="*/ 514350 w 850900"/>
              <a:gd name="connsiteY6" fmla="*/ 1117600 h 1136650"/>
              <a:gd name="connsiteX7" fmla="*/ 412750 w 850900"/>
              <a:gd name="connsiteY7" fmla="*/ 1136650 h 1136650"/>
              <a:gd name="connsiteX8" fmla="*/ 374650 w 850900"/>
              <a:gd name="connsiteY8" fmla="*/ 952500 h 1136650"/>
              <a:gd name="connsiteX9" fmla="*/ 323850 w 850900"/>
              <a:gd name="connsiteY9" fmla="*/ 755650 h 1136650"/>
              <a:gd name="connsiteX10" fmla="*/ 260350 w 850900"/>
              <a:gd name="connsiteY10" fmla="*/ 635000 h 1136650"/>
              <a:gd name="connsiteX11" fmla="*/ 152400 w 850900"/>
              <a:gd name="connsiteY11" fmla="*/ 495300 h 1136650"/>
              <a:gd name="connsiteX12" fmla="*/ 0 w 850900"/>
              <a:gd name="connsiteY12" fmla="*/ 304800 h 1136650"/>
              <a:gd name="connsiteX13" fmla="*/ 323850 w 850900"/>
              <a:gd name="connsiteY13" fmla="*/ 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1136650">
                <a:moveTo>
                  <a:pt x="323850" y="0"/>
                </a:moveTo>
                <a:lnTo>
                  <a:pt x="488950" y="203200"/>
                </a:lnTo>
                <a:lnTo>
                  <a:pt x="647700" y="450850"/>
                </a:lnTo>
                <a:lnTo>
                  <a:pt x="768350" y="679450"/>
                </a:lnTo>
                <a:lnTo>
                  <a:pt x="844550" y="996950"/>
                </a:lnTo>
                <a:lnTo>
                  <a:pt x="850900" y="1104900"/>
                </a:lnTo>
                <a:lnTo>
                  <a:pt x="514350" y="1117600"/>
                </a:lnTo>
                <a:lnTo>
                  <a:pt x="412750" y="1136650"/>
                </a:lnTo>
                <a:lnTo>
                  <a:pt x="374650" y="952500"/>
                </a:lnTo>
                <a:lnTo>
                  <a:pt x="323850" y="755650"/>
                </a:lnTo>
                <a:lnTo>
                  <a:pt x="260350" y="635000"/>
                </a:lnTo>
                <a:lnTo>
                  <a:pt x="152400" y="495300"/>
                </a:lnTo>
                <a:lnTo>
                  <a:pt x="0" y="304800"/>
                </a:lnTo>
                <a:lnTo>
                  <a:pt x="323850" y="0"/>
                </a:lnTo>
                <a:close/>
              </a:path>
            </a:pathLst>
          </a:custGeom>
          <a:solidFill>
            <a:srgbClr val="ED7D31">
              <a:alpha val="25098"/>
            </a:srgb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AAE5378-54DE-3112-5EFD-D01DB51A11D5}"/>
              </a:ext>
            </a:extLst>
          </p:cNvPr>
          <p:cNvSpPr/>
          <p:nvPr/>
        </p:nvSpPr>
        <p:spPr>
          <a:xfrm>
            <a:off x="9899650" y="4235450"/>
            <a:ext cx="704850" cy="704850"/>
          </a:xfrm>
          <a:custGeom>
            <a:avLst/>
            <a:gdLst>
              <a:gd name="connsiteX0" fmla="*/ 704850 w 704850"/>
              <a:gd name="connsiteY0" fmla="*/ 266700 h 704850"/>
              <a:gd name="connsiteX1" fmla="*/ 584200 w 704850"/>
              <a:gd name="connsiteY1" fmla="*/ 419100 h 704850"/>
              <a:gd name="connsiteX2" fmla="*/ 469900 w 704850"/>
              <a:gd name="connsiteY2" fmla="*/ 558800 h 704850"/>
              <a:gd name="connsiteX3" fmla="*/ 349250 w 704850"/>
              <a:gd name="connsiteY3" fmla="*/ 647700 h 704850"/>
              <a:gd name="connsiteX4" fmla="*/ 254000 w 704850"/>
              <a:gd name="connsiteY4" fmla="*/ 704850 h 704850"/>
              <a:gd name="connsiteX5" fmla="*/ 101600 w 704850"/>
              <a:gd name="connsiteY5" fmla="*/ 463550 h 704850"/>
              <a:gd name="connsiteX6" fmla="*/ 25400 w 704850"/>
              <a:gd name="connsiteY6" fmla="*/ 368300 h 704850"/>
              <a:gd name="connsiteX7" fmla="*/ 0 w 704850"/>
              <a:gd name="connsiteY7" fmla="*/ 361950 h 704850"/>
              <a:gd name="connsiteX8" fmla="*/ 127000 w 704850"/>
              <a:gd name="connsiteY8" fmla="*/ 234950 h 704850"/>
              <a:gd name="connsiteX9" fmla="*/ 228600 w 704850"/>
              <a:gd name="connsiteY9" fmla="*/ 152400 h 704850"/>
              <a:gd name="connsiteX10" fmla="*/ 317500 w 704850"/>
              <a:gd name="connsiteY10" fmla="*/ 50800 h 704850"/>
              <a:gd name="connsiteX11" fmla="*/ 368300 w 704850"/>
              <a:gd name="connsiteY11" fmla="*/ 0 h 704850"/>
              <a:gd name="connsiteX12" fmla="*/ 469900 w 704850"/>
              <a:gd name="connsiteY12" fmla="*/ 95250 h 704850"/>
              <a:gd name="connsiteX13" fmla="*/ 609600 w 704850"/>
              <a:gd name="connsiteY13" fmla="*/ 196850 h 704850"/>
              <a:gd name="connsiteX14" fmla="*/ 704850 w 704850"/>
              <a:gd name="connsiteY14" fmla="*/ 26670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4850" h="704850">
                <a:moveTo>
                  <a:pt x="704850" y="266700"/>
                </a:moveTo>
                <a:lnTo>
                  <a:pt x="584200" y="419100"/>
                </a:lnTo>
                <a:lnTo>
                  <a:pt x="469900" y="558800"/>
                </a:lnTo>
                <a:lnTo>
                  <a:pt x="349250" y="647700"/>
                </a:lnTo>
                <a:lnTo>
                  <a:pt x="254000" y="704850"/>
                </a:lnTo>
                <a:lnTo>
                  <a:pt x="101600" y="463550"/>
                </a:lnTo>
                <a:lnTo>
                  <a:pt x="25400" y="368300"/>
                </a:lnTo>
                <a:lnTo>
                  <a:pt x="0" y="361950"/>
                </a:lnTo>
                <a:lnTo>
                  <a:pt x="127000" y="234950"/>
                </a:lnTo>
                <a:lnTo>
                  <a:pt x="228600" y="152400"/>
                </a:lnTo>
                <a:lnTo>
                  <a:pt x="317500" y="50800"/>
                </a:lnTo>
                <a:lnTo>
                  <a:pt x="368300" y="0"/>
                </a:lnTo>
                <a:lnTo>
                  <a:pt x="469900" y="95250"/>
                </a:lnTo>
                <a:lnTo>
                  <a:pt x="609600" y="196850"/>
                </a:lnTo>
                <a:lnTo>
                  <a:pt x="704850" y="266700"/>
                </a:lnTo>
                <a:close/>
              </a:path>
            </a:pathLst>
          </a:custGeom>
          <a:solidFill>
            <a:srgbClr val="ED7D31">
              <a:alpha val="25098"/>
            </a:srgb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7A3567F-BE32-D899-7E96-D8FA1D8AF4AA}"/>
              </a:ext>
            </a:extLst>
          </p:cNvPr>
          <p:cNvSpPr/>
          <p:nvPr/>
        </p:nvSpPr>
        <p:spPr>
          <a:xfrm>
            <a:off x="7678615" y="2110154"/>
            <a:ext cx="820616" cy="867508"/>
          </a:xfrm>
          <a:custGeom>
            <a:avLst/>
            <a:gdLst>
              <a:gd name="connsiteX0" fmla="*/ 574431 w 820616"/>
              <a:gd name="connsiteY0" fmla="*/ 0 h 867508"/>
              <a:gd name="connsiteX1" fmla="*/ 492370 w 820616"/>
              <a:gd name="connsiteY1" fmla="*/ 58615 h 867508"/>
              <a:gd name="connsiteX2" fmla="*/ 363416 w 820616"/>
              <a:gd name="connsiteY2" fmla="*/ 164123 h 867508"/>
              <a:gd name="connsiteX3" fmla="*/ 257908 w 820616"/>
              <a:gd name="connsiteY3" fmla="*/ 269631 h 867508"/>
              <a:gd name="connsiteX4" fmla="*/ 117231 w 820616"/>
              <a:gd name="connsiteY4" fmla="*/ 468923 h 867508"/>
              <a:gd name="connsiteX5" fmla="*/ 46893 w 820616"/>
              <a:gd name="connsiteY5" fmla="*/ 586154 h 867508"/>
              <a:gd name="connsiteX6" fmla="*/ 0 w 820616"/>
              <a:gd name="connsiteY6" fmla="*/ 668215 h 867508"/>
              <a:gd name="connsiteX7" fmla="*/ 0 w 820616"/>
              <a:gd name="connsiteY7" fmla="*/ 691661 h 867508"/>
              <a:gd name="connsiteX8" fmla="*/ 398585 w 820616"/>
              <a:gd name="connsiteY8" fmla="*/ 867508 h 867508"/>
              <a:gd name="connsiteX9" fmla="*/ 504093 w 820616"/>
              <a:gd name="connsiteY9" fmla="*/ 668215 h 867508"/>
              <a:gd name="connsiteX10" fmla="*/ 644770 w 820616"/>
              <a:gd name="connsiteY10" fmla="*/ 468923 h 867508"/>
              <a:gd name="connsiteX11" fmla="*/ 820616 w 820616"/>
              <a:gd name="connsiteY11" fmla="*/ 339969 h 867508"/>
              <a:gd name="connsiteX12" fmla="*/ 574431 w 820616"/>
              <a:gd name="connsiteY12" fmla="*/ 0 h 86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0616" h="867508">
                <a:moveTo>
                  <a:pt x="574431" y="0"/>
                </a:moveTo>
                <a:lnTo>
                  <a:pt x="492370" y="58615"/>
                </a:lnTo>
                <a:lnTo>
                  <a:pt x="363416" y="164123"/>
                </a:lnTo>
                <a:lnTo>
                  <a:pt x="257908" y="269631"/>
                </a:lnTo>
                <a:lnTo>
                  <a:pt x="117231" y="468923"/>
                </a:lnTo>
                <a:lnTo>
                  <a:pt x="46893" y="586154"/>
                </a:lnTo>
                <a:lnTo>
                  <a:pt x="0" y="668215"/>
                </a:lnTo>
                <a:lnTo>
                  <a:pt x="0" y="691661"/>
                </a:lnTo>
                <a:lnTo>
                  <a:pt x="398585" y="867508"/>
                </a:lnTo>
                <a:lnTo>
                  <a:pt x="504093" y="668215"/>
                </a:lnTo>
                <a:lnTo>
                  <a:pt x="644770" y="468923"/>
                </a:lnTo>
                <a:lnTo>
                  <a:pt x="820616" y="339969"/>
                </a:lnTo>
                <a:lnTo>
                  <a:pt x="574431" y="0"/>
                </a:lnTo>
                <a:close/>
              </a:path>
            </a:pathLst>
          </a:custGeom>
          <a:solidFill>
            <a:srgbClr val="ED7D31">
              <a:alpha val="25098"/>
            </a:srgbClr>
          </a:solidFill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985FA8B-5DD3-AA4F-2AA7-231482432C47}"/>
              </a:ext>
            </a:extLst>
          </p:cNvPr>
          <p:cNvSpPr/>
          <p:nvPr/>
        </p:nvSpPr>
        <p:spPr>
          <a:xfrm>
            <a:off x="7514492" y="2942492"/>
            <a:ext cx="539262" cy="1348154"/>
          </a:xfrm>
          <a:custGeom>
            <a:avLst/>
            <a:gdLst>
              <a:gd name="connsiteX0" fmla="*/ 82062 w 539262"/>
              <a:gd name="connsiteY0" fmla="*/ 0 h 1348154"/>
              <a:gd name="connsiteX1" fmla="*/ 58616 w 539262"/>
              <a:gd name="connsiteY1" fmla="*/ 117231 h 1348154"/>
              <a:gd name="connsiteX2" fmla="*/ 0 w 539262"/>
              <a:gd name="connsiteY2" fmla="*/ 269631 h 1348154"/>
              <a:gd name="connsiteX3" fmla="*/ 0 w 539262"/>
              <a:gd name="connsiteY3" fmla="*/ 422031 h 1348154"/>
              <a:gd name="connsiteX4" fmla="*/ 0 w 539262"/>
              <a:gd name="connsiteY4" fmla="*/ 621323 h 1348154"/>
              <a:gd name="connsiteX5" fmla="*/ 0 w 539262"/>
              <a:gd name="connsiteY5" fmla="*/ 738554 h 1348154"/>
              <a:gd name="connsiteX6" fmla="*/ 23446 w 539262"/>
              <a:gd name="connsiteY6" fmla="*/ 914400 h 1348154"/>
              <a:gd name="connsiteX7" fmla="*/ 82062 w 539262"/>
              <a:gd name="connsiteY7" fmla="*/ 1160585 h 1348154"/>
              <a:gd name="connsiteX8" fmla="*/ 164123 w 539262"/>
              <a:gd name="connsiteY8" fmla="*/ 1348154 h 1348154"/>
              <a:gd name="connsiteX9" fmla="*/ 422031 w 539262"/>
              <a:gd name="connsiteY9" fmla="*/ 1160585 h 1348154"/>
              <a:gd name="connsiteX10" fmla="*/ 539262 w 539262"/>
              <a:gd name="connsiteY10" fmla="*/ 1148862 h 1348154"/>
              <a:gd name="connsiteX11" fmla="*/ 492370 w 539262"/>
              <a:gd name="connsiteY11" fmla="*/ 914400 h 1348154"/>
              <a:gd name="connsiteX12" fmla="*/ 445477 w 539262"/>
              <a:gd name="connsiteY12" fmla="*/ 679939 h 1348154"/>
              <a:gd name="connsiteX13" fmla="*/ 445477 w 539262"/>
              <a:gd name="connsiteY13" fmla="*/ 468923 h 1348154"/>
              <a:gd name="connsiteX14" fmla="*/ 504093 w 539262"/>
              <a:gd name="connsiteY14" fmla="*/ 152400 h 1348154"/>
              <a:gd name="connsiteX15" fmla="*/ 82062 w 539262"/>
              <a:gd name="connsiteY15" fmla="*/ 0 h 134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9262" h="1348154">
                <a:moveTo>
                  <a:pt x="82062" y="0"/>
                </a:moveTo>
                <a:lnTo>
                  <a:pt x="58616" y="117231"/>
                </a:lnTo>
                <a:lnTo>
                  <a:pt x="0" y="269631"/>
                </a:lnTo>
                <a:lnTo>
                  <a:pt x="0" y="422031"/>
                </a:lnTo>
                <a:lnTo>
                  <a:pt x="0" y="621323"/>
                </a:lnTo>
                <a:lnTo>
                  <a:pt x="0" y="738554"/>
                </a:lnTo>
                <a:lnTo>
                  <a:pt x="23446" y="914400"/>
                </a:lnTo>
                <a:lnTo>
                  <a:pt x="82062" y="1160585"/>
                </a:lnTo>
                <a:lnTo>
                  <a:pt x="164123" y="1348154"/>
                </a:lnTo>
                <a:lnTo>
                  <a:pt x="422031" y="1160585"/>
                </a:lnTo>
                <a:lnTo>
                  <a:pt x="539262" y="1148862"/>
                </a:lnTo>
                <a:lnTo>
                  <a:pt x="492370" y="914400"/>
                </a:lnTo>
                <a:lnTo>
                  <a:pt x="445477" y="679939"/>
                </a:lnTo>
                <a:lnTo>
                  <a:pt x="445477" y="468923"/>
                </a:lnTo>
                <a:lnTo>
                  <a:pt x="504093" y="152400"/>
                </a:lnTo>
                <a:lnTo>
                  <a:pt x="82062" y="0"/>
                </a:lnTo>
                <a:close/>
              </a:path>
            </a:pathLst>
          </a:custGeom>
          <a:solidFill>
            <a:srgbClr val="ED7D31">
              <a:alpha val="25098"/>
            </a:srgbClr>
          </a:solidFill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969DB7A-5FDE-2257-724C-1562772EE36B}"/>
              </a:ext>
            </a:extLst>
          </p:cNvPr>
          <p:cNvSpPr/>
          <p:nvPr/>
        </p:nvSpPr>
        <p:spPr>
          <a:xfrm>
            <a:off x="7604640" y="3516577"/>
            <a:ext cx="293423" cy="29342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9B5062-DDAB-A91C-4776-97D4E57B093E}"/>
              </a:ext>
            </a:extLst>
          </p:cNvPr>
          <p:cNvSpPr/>
          <p:nvPr/>
        </p:nvSpPr>
        <p:spPr>
          <a:xfrm>
            <a:off x="7948499" y="2403577"/>
            <a:ext cx="293423" cy="29342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3FA7C7B-988E-E329-9A10-CF8DF2848F74}"/>
              </a:ext>
            </a:extLst>
          </p:cNvPr>
          <p:cNvSpPr/>
          <p:nvPr/>
        </p:nvSpPr>
        <p:spPr>
          <a:xfrm>
            <a:off x="10410163" y="2716050"/>
            <a:ext cx="293423" cy="29342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5B38E0-E0A0-434A-94A5-64B4A0D11DE1}"/>
              </a:ext>
            </a:extLst>
          </p:cNvPr>
          <p:cNvSpPr/>
          <p:nvPr/>
        </p:nvSpPr>
        <p:spPr>
          <a:xfrm>
            <a:off x="10084895" y="4441163"/>
            <a:ext cx="293423" cy="29342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40600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B4FEE-6C96-2C1C-CDF5-9A8198C14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02B19-2F3A-C8CB-E7F5-9CCCAFF79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15" y="263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Program Design</a:t>
            </a:r>
            <a:endParaRPr lang="en-US" sz="40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7814F-1BE7-E5A0-3D41-0A5D86487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47" y="1715306"/>
            <a:ext cx="7238778" cy="47750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</a:pPr>
            <a:r>
              <a:rPr lang="en-US" sz="2500">
                <a:latin typeface="Arial"/>
                <a:cs typeface="Arial"/>
              </a:rPr>
              <a:t>Approximately 60 units as interim housing for unsheltered  Veterans, Seniors, Transitional Aged Youth and Adults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</a:pPr>
            <a:r>
              <a:rPr lang="en-US" sz="2500">
                <a:latin typeface="Arial"/>
                <a:cs typeface="Arial"/>
              </a:rPr>
              <a:t>Coordinated referrals and intakes into program by County's Office of Homeless Solutions 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</a:pPr>
            <a:r>
              <a:rPr lang="en-US" sz="2500">
                <a:latin typeface="Arial"/>
                <a:cs typeface="Arial"/>
              </a:rPr>
              <a:t>Program excludes people with certain criminal background such as registered sex offenders, arsonists, or active felony warrants.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>
                <a:latin typeface="Arial"/>
                <a:cs typeface="Arial"/>
              </a:rPr>
              <a:t>$11.1M one-time funding for planning, design, and construction, $3M ongoing annual operations costs </a:t>
            </a:r>
            <a:endParaRPr lang="en-US" sz="2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1FC62-282A-0D90-BFAF-0709C362A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702" y="2014768"/>
            <a:ext cx="4780298" cy="43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78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6F4A9-ECE4-8D19-FB0D-6B5A28677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B29CF-DD78-4C1F-F0B1-0B8A0642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36" y="1751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 Program Design</a:t>
            </a:r>
            <a:endParaRPr lang="en-US" sz="40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1C37A-9401-F1EE-A1AF-31465453B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" y="2146627"/>
            <a:ext cx="7238778" cy="37686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</a:pPr>
            <a:r>
              <a:rPr lang="en-US" sz="2500">
                <a:latin typeface="Arial"/>
                <a:cs typeface="Arial"/>
              </a:rPr>
              <a:t>This community will include 24-hour security and site management, site maintenance, hygiene facilities, internet</a:t>
            </a:r>
            <a:r>
              <a:rPr lang="en-US" sz="2500">
                <a:latin typeface="Arial"/>
                <a:ea typeface="Times New Roman" panose="02020603050405020304" pitchFamily="18" charset="0"/>
                <a:cs typeface="Arial"/>
              </a:rPr>
              <a:t>, meals, picnic areas, dog run, and enrichment activities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>
                <a:latin typeface="Arial"/>
                <a:ea typeface="Times New Roman" panose="02020603050405020304" pitchFamily="18" charset="0"/>
                <a:cs typeface="Arial"/>
              </a:rPr>
              <a:t>Program includes case management, housing navigation to permanent housing options, access to behavioral health, employment support services, credit repair and many other supportive services</a:t>
            </a:r>
            <a:endParaRPr lang="en-US" sz="2500">
              <a:latin typeface="Arial"/>
              <a:cs typeface="Arial"/>
            </a:endParaRPr>
          </a:p>
        </p:txBody>
      </p:sp>
      <p:pic>
        <p:nvPicPr>
          <p:cNvPr id="3" name="Picture 2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C6893833-9628-19A8-DC70-7E573B51E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620" y="1981368"/>
            <a:ext cx="4187689" cy="4098590"/>
          </a:xfrm>
          <a:prstGeom prst="rect">
            <a:avLst/>
          </a:prstGeom>
          <a:noFill/>
          <a:ln w="19050">
            <a:solidFill>
              <a:srgbClr val="5B5B5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5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00AFE7D-0694-AC96-719F-5C689B178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" y="862943"/>
            <a:ext cx="9545552" cy="1229301"/>
          </a:xfrm>
        </p:spPr>
        <p:txBody>
          <a:bodyPr/>
          <a:lstStyle/>
          <a:p>
            <a:r>
              <a:rPr lang="en-US" sz="4200">
                <a:latin typeface="Arial"/>
                <a:cs typeface="Arial"/>
              </a:rPr>
              <a:t>Troy Street Project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8FF60-439D-D96A-2666-C524F0316FCD}"/>
              </a:ext>
            </a:extLst>
          </p:cNvPr>
          <p:cNvSpPr txBox="1"/>
          <p:nvPr/>
        </p:nvSpPr>
        <p:spPr>
          <a:xfrm>
            <a:off x="758522" y="4377173"/>
            <a:ext cx="2213278" cy="12311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Q&amp;A</a:t>
            </a:r>
          </a:p>
          <a:p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61D857-1996-91F7-CF38-9D55215D5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404" y="3771601"/>
            <a:ext cx="2492374" cy="2563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96C02-AAF8-316A-8724-4619BA0481F7}"/>
              </a:ext>
            </a:extLst>
          </p:cNvPr>
          <p:cNvSpPr txBox="1"/>
          <p:nvPr/>
        </p:nvSpPr>
        <p:spPr>
          <a:xfrm>
            <a:off x="547505" y="4765756"/>
            <a:ext cx="10669194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+mn-lt"/>
              <a:cs typeface="Arial"/>
            </a:endParaRPr>
          </a:p>
          <a:p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Site Information Available:  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EngageSanDiegoCounty.gov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794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C19F4-0063-A2F5-3686-557EACC7A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584D3-5977-F014-C8EE-2F79A45F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1" y="379502"/>
            <a:ext cx="10316712" cy="1325563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Background Information</a:t>
            </a:r>
            <a:br>
              <a:rPr lang="en-US"/>
            </a:b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4A07334-C15D-8D4A-CD8D-3D9022B55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340818"/>
              </p:ext>
            </p:extLst>
          </p:nvPr>
        </p:nvGraphicFramePr>
        <p:xfrm>
          <a:off x="203201" y="1596578"/>
          <a:ext cx="11770046" cy="512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1770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D660F4-9ED9-A45E-4631-AFC448F413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484" t="23528" b="8543"/>
          <a:stretch/>
        </p:blipFill>
        <p:spPr>
          <a:xfrm>
            <a:off x="0" y="-32328"/>
            <a:ext cx="12192000" cy="6913355"/>
          </a:xfrm>
          <a:prstGeom prst="rect">
            <a:avLst/>
          </a:prstGeom>
        </p:spPr>
      </p:pic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382DE230-19BC-8B16-065A-102118C0FE09}"/>
              </a:ext>
            </a:extLst>
          </p:cNvPr>
          <p:cNvSpPr/>
          <p:nvPr/>
        </p:nvSpPr>
        <p:spPr>
          <a:xfrm>
            <a:off x="9581397" y="1792689"/>
            <a:ext cx="638629" cy="638629"/>
          </a:xfrm>
          <a:prstGeom prst="star5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40ABE87-1E3C-4962-A0AD-1C7A1293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64" y="91177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2F6FBA"/>
                </a:solidFill>
              </a:rPr>
              <a:t>Location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979BCE-362B-04C5-6432-0B979397736F}"/>
              </a:ext>
            </a:extLst>
          </p:cNvPr>
          <p:cNvSpPr/>
          <p:nvPr/>
        </p:nvSpPr>
        <p:spPr>
          <a:xfrm>
            <a:off x="3361386" y="3116687"/>
            <a:ext cx="502276" cy="476519"/>
          </a:xfrm>
          <a:prstGeom prst="rect">
            <a:avLst/>
          </a:prstGeom>
          <a:noFill/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A8DE54-E137-4C60-386D-EA04141BF101}"/>
              </a:ext>
            </a:extLst>
          </p:cNvPr>
          <p:cNvCxnSpPr>
            <a:cxnSpLocks/>
          </p:cNvCxnSpPr>
          <p:nvPr/>
        </p:nvCxnSpPr>
        <p:spPr>
          <a:xfrm flipV="1">
            <a:off x="3863662" y="196293"/>
            <a:ext cx="8036417" cy="2920394"/>
          </a:xfrm>
          <a:prstGeom prst="line">
            <a:avLst/>
          </a:prstGeom>
          <a:noFill/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F90927-A86B-B7AC-3482-093E4768A652}"/>
              </a:ext>
            </a:extLst>
          </p:cNvPr>
          <p:cNvCxnSpPr>
            <a:cxnSpLocks/>
          </p:cNvCxnSpPr>
          <p:nvPr/>
        </p:nvCxnSpPr>
        <p:spPr>
          <a:xfrm flipV="1">
            <a:off x="3361386" y="173864"/>
            <a:ext cx="2975634" cy="2942823"/>
          </a:xfrm>
          <a:prstGeom prst="line">
            <a:avLst/>
          </a:prstGeom>
          <a:noFill/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B18067-ED93-01F8-31E2-E45DB6497226}"/>
              </a:ext>
            </a:extLst>
          </p:cNvPr>
          <p:cNvCxnSpPr>
            <a:cxnSpLocks/>
          </p:cNvCxnSpPr>
          <p:nvPr/>
        </p:nvCxnSpPr>
        <p:spPr>
          <a:xfrm>
            <a:off x="3863662" y="3593206"/>
            <a:ext cx="8036417" cy="753414"/>
          </a:xfrm>
          <a:prstGeom prst="line">
            <a:avLst/>
          </a:prstGeom>
          <a:noFill/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002E841-5C1E-67D7-8EAD-E73EDA130C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59" t="12359" r="16060" b="16060"/>
          <a:stretch/>
        </p:blipFill>
        <p:spPr>
          <a:xfrm>
            <a:off x="6337020" y="196293"/>
            <a:ext cx="5563059" cy="4134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A7E49-7E06-5229-D866-667393C147EA}"/>
              </a:ext>
            </a:extLst>
          </p:cNvPr>
          <p:cNvCxnSpPr>
            <a:cxnSpLocks/>
          </p:cNvCxnSpPr>
          <p:nvPr/>
        </p:nvCxnSpPr>
        <p:spPr>
          <a:xfrm>
            <a:off x="3361386" y="3593206"/>
            <a:ext cx="2975634" cy="753414"/>
          </a:xfrm>
          <a:prstGeom prst="line">
            <a:avLst/>
          </a:prstGeom>
          <a:noFill/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DE9EDF3-7F28-0F0D-2D41-E9107C071852}"/>
              </a:ext>
            </a:extLst>
          </p:cNvPr>
          <p:cNvCxnSpPr>
            <a:cxnSpLocks/>
          </p:cNvCxnSpPr>
          <p:nvPr/>
        </p:nvCxnSpPr>
        <p:spPr>
          <a:xfrm>
            <a:off x="10244679" y="230797"/>
            <a:ext cx="0" cy="4036403"/>
          </a:xfrm>
          <a:prstGeom prst="line">
            <a:avLst/>
          </a:prstGeom>
          <a:ln w="57150">
            <a:solidFill>
              <a:schemeClr val="accent2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D31255-89B7-7308-4506-2DFDA250CF09}"/>
              </a:ext>
            </a:extLst>
          </p:cNvPr>
          <p:cNvCxnSpPr>
            <a:cxnSpLocks/>
          </p:cNvCxnSpPr>
          <p:nvPr/>
        </p:nvCxnSpPr>
        <p:spPr>
          <a:xfrm flipH="1">
            <a:off x="9090213" y="970242"/>
            <a:ext cx="2286000" cy="0"/>
          </a:xfrm>
          <a:prstGeom prst="straightConnector1">
            <a:avLst/>
          </a:prstGeom>
          <a:ln w="57150">
            <a:solidFill>
              <a:schemeClr val="accent2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D9E988-C86B-9561-2F0B-BED8465BE6BD}"/>
              </a:ext>
            </a:extLst>
          </p:cNvPr>
          <p:cNvSpPr txBox="1"/>
          <p:nvPr/>
        </p:nvSpPr>
        <p:spPr>
          <a:xfrm>
            <a:off x="8569768" y="381475"/>
            <a:ext cx="1575754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Lemon Grove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A8F259-CAF6-2453-E78A-6B94D6B624D3}"/>
              </a:ext>
            </a:extLst>
          </p:cNvPr>
          <p:cNvSpPr txBox="1"/>
          <p:nvPr/>
        </p:nvSpPr>
        <p:spPr>
          <a:xfrm>
            <a:off x="10343836" y="390590"/>
            <a:ext cx="1457086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Spring Valley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157D15DA-F408-6737-2845-6730A8850C8A}"/>
              </a:ext>
            </a:extLst>
          </p:cNvPr>
          <p:cNvSpPr/>
          <p:nvPr/>
        </p:nvSpPr>
        <p:spPr>
          <a:xfrm>
            <a:off x="9546162" y="1848094"/>
            <a:ext cx="638630" cy="638630"/>
          </a:xfrm>
          <a:prstGeom prst="star5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007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1929EC-9A6A-3415-DA12-DFDACF433A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0915"/>
          <a:stretch/>
        </p:blipFill>
        <p:spPr>
          <a:xfrm>
            <a:off x="762000" y="1534070"/>
            <a:ext cx="10640291" cy="532393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EA3A9BD-14E8-240A-D27A-92BFF03A9DCE}"/>
              </a:ext>
            </a:extLst>
          </p:cNvPr>
          <p:cNvSpPr/>
          <p:nvPr/>
        </p:nvSpPr>
        <p:spPr>
          <a:xfrm rot="7685349">
            <a:off x="8045378" y="3015299"/>
            <a:ext cx="1957792" cy="374792"/>
          </a:xfrm>
          <a:prstGeom prst="rightArrow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28C56-3DC8-6F3F-099C-9D75BA361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6" y="-164"/>
            <a:ext cx="10515600" cy="1325563"/>
          </a:xfrm>
        </p:spPr>
        <p:txBody>
          <a:bodyPr/>
          <a:lstStyle/>
          <a:p>
            <a:r>
              <a:rPr lang="en-US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165244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687F0-7DC6-54CC-F66A-30079B7E7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06" y="379503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Project Timeline</a:t>
            </a:r>
            <a:br>
              <a:rPr lang="en-US"/>
            </a:b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CB398-AEB0-7A8F-F1D8-556D81C7B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28" y="2615840"/>
            <a:ext cx="11887200" cy="33821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BFFAB5F-8A63-7A92-2C15-BA54E809A455}"/>
              </a:ext>
            </a:extLst>
          </p:cNvPr>
          <p:cNvGrpSpPr/>
          <p:nvPr/>
        </p:nvGrpSpPr>
        <p:grpSpPr>
          <a:xfrm>
            <a:off x="6381128" y="1586985"/>
            <a:ext cx="1280160" cy="4970449"/>
            <a:chOff x="5282418" y="950608"/>
            <a:chExt cx="1280160" cy="567495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85B9832-96F5-1401-E7F8-A75EC50294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2498" y="1585575"/>
              <a:ext cx="0" cy="503999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1E873D-C311-C8F4-A5A5-FB54FE87C253}"/>
                </a:ext>
              </a:extLst>
            </p:cNvPr>
            <p:cNvSpPr txBox="1"/>
            <p:nvPr/>
          </p:nvSpPr>
          <p:spPr>
            <a:xfrm>
              <a:off x="5282418" y="950608"/>
              <a:ext cx="1280160" cy="62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2"/>
                  </a:solidFill>
                </a:rPr>
                <a:t>Today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8274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8F273-7159-A81D-9C03-6AA320A68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2">
            <a:extLst>
              <a:ext uri="{FF2B5EF4-FFF2-40B4-BE49-F238E27FC236}">
                <a16:creationId xmlns:a16="http://schemas.microsoft.com/office/drawing/2014/main" id="{4DAF7326-6F96-FC32-6588-8C1D6BCF8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56" t="25173" r="9021" b="14904"/>
          <a:stretch/>
        </p:blipFill>
        <p:spPr>
          <a:xfrm>
            <a:off x="0" y="1539346"/>
            <a:ext cx="12192000" cy="53146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46F182F-2257-A401-4088-9CA1A9C5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12" y="217744"/>
            <a:ext cx="9771988" cy="1325563"/>
          </a:xfrm>
        </p:spPr>
        <p:txBody>
          <a:bodyPr/>
          <a:lstStyle/>
          <a:p>
            <a:r>
              <a:rPr lang="en-US"/>
              <a:t>Public Feedback in Design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7317AC-5ED0-3466-19C9-5432CE29009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6197600" y="3428999"/>
            <a:ext cx="3754800" cy="761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0856BB-85EA-7BF2-0FBE-CCA77F7DF9F6}"/>
              </a:ext>
            </a:extLst>
          </p:cNvPr>
          <p:cNvCxnSpPr>
            <a:cxnSpLocks/>
          </p:cNvCxnSpPr>
          <p:nvPr/>
        </p:nvCxnSpPr>
        <p:spPr>
          <a:xfrm>
            <a:off x="6138863" y="3557588"/>
            <a:ext cx="4442051" cy="9547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400B2E-724A-BACD-6E76-0A0EEE829BF1}"/>
              </a:ext>
            </a:extLst>
          </p:cNvPr>
          <p:cNvCxnSpPr>
            <a:cxnSpLocks/>
          </p:cNvCxnSpPr>
          <p:nvPr/>
        </p:nvCxnSpPr>
        <p:spPr>
          <a:xfrm>
            <a:off x="6019800" y="3657600"/>
            <a:ext cx="2703286" cy="165709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FBD0E61-69FA-9F83-B6DB-3916075D4AA6}"/>
              </a:ext>
            </a:extLst>
          </p:cNvPr>
          <p:cNvCxnSpPr>
            <a:cxnSpLocks/>
          </p:cNvCxnSpPr>
          <p:nvPr/>
        </p:nvCxnSpPr>
        <p:spPr>
          <a:xfrm flipH="1">
            <a:off x="3135086" y="3636169"/>
            <a:ext cx="2429895" cy="158155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243880E-C2D5-511F-85BC-177E910CB6E2}"/>
              </a:ext>
            </a:extLst>
          </p:cNvPr>
          <p:cNvCxnSpPr>
            <a:cxnSpLocks/>
          </p:cNvCxnSpPr>
          <p:nvPr/>
        </p:nvCxnSpPr>
        <p:spPr>
          <a:xfrm flipH="1">
            <a:off x="3195864" y="3557588"/>
            <a:ext cx="2247674" cy="45544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4B22147-CCAD-FD0A-61C0-1AD2D5AA979A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567350" y="3428999"/>
            <a:ext cx="2737621" cy="1523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6EE71F2-2F9A-A037-54AD-52B56E50B0C0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1938836" y="2844968"/>
            <a:ext cx="3366135" cy="58403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FDC6C2-E402-E539-DE83-7F2324679C32}"/>
              </a:ext>
            </a:extLst>
          </p:cNvPr>
          <p:cNvSpPr txBox="1"/>
          <p:nvPr/>
        </p:nvSpPr>
        <p:spPr>
          <a:xfrm>
            <a:off x="5304971" y="2921167"/>
            <a:ext cx="89262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6000" b="1" i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boto" panose="02000000000000000000" pitchFamily="2" charset="0"/>
              </a:rPr>
              <a:t>👁</a:t>
            </a:r>
            <a:endParaRPr lang="en-US" sz="60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7386EF7-A197-DEE8-5739-D583E4CBB53B}"/>
              </a:ext>
            </a:extLst>
          </p:cNvPr>
          <p:cNvSpPr txBox="1"/>
          <p:nvPr/>
        </p:nvSpPr>
        <p:spPr>
          <a:xfrm rot="3023577">
            <a:off x="10424699" y="2552452"/>
            <a:ext cx="1575754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Troy Street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8C67648-6224-D70E-5814-C4CAFE93078A}"/>
              </a:ext>
            </a:extLst>
          </p:cNvPr>
          <p:cNvSpPr txBox="1"/>
          <p:nvPr/>
        </p:nvSpPr>
        <p:spPr>
          <a:xfrm>
            <a:off x="979818" y="6274496"/>
            <a:ext cx="2100840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Sweetwater Road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E731F5-69D0-C17A-6A33-9F857CB3889F}"/>
              </a:ext>
            </a:extLst>
          </p:cNvPr>
          <p:cNvSpPr txBox="1"/>
          <p:nvPr/>
        </p:nvSpPr>
        <p:spPr>
          <a:xfrm>
            <a:off x="1560023" y="1683597"/>
            <a:ext cx="940430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SR-125</a:t>
            </a:r>
          </a:p>
        </p:txBody>
      </p:sp>
    </p:spTree>
    <p:extLst>
      <p:ext uri="{BB962C8B-B14F-4D97-AF65-F5344CB8AC3E}">
        <p14:creationId xmlns:p14="http://schemas.microsoft.com/office/powerpoint/2010/main" val="197455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C8062-DBBF-EE7F-3AB7-128300666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2">
            <a:extLst>
              <a:ext uri="{FF2B5EF4-FFF2-40B4-BE49-F238E27FC236}">
                <a16:creationId xmlns:a16="http://schemas.microsoft.com/office/drawing/2014/main" id="{A43692DE-F2C2-62DC-579D-838FF64CF7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56" t="25173" r="9021" b="14904"/>
          <a:stretch/>
        </p:blipFill>
        <p:spPr>
          <a:xfrm>
            <a:off x="0" y="1539346"/>
            <a:ext cx="12192000" cy="53146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F395181-68A2-9A98-776B-F417EDDF3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12" y="217744"/>
            <a:ext cx="9771988" cy="1325563"/>
          </a:xfrm>
        </p:spPr>
        <p:txBody>
          <a:bodyPr/>
          <a:lstStyle/>
          <a:p>
            <a:r>
              <a:rPr lang="en-US"/>
              <a:t>Public Feedback in Design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4AD684-3E88-E2C6-CC12-0710EE2AB384}"/>
              </a:ext>
            </a:extLst>
          </p:cNvPr>
          <p:cNvSpPr txBox="1"/>
          <p:nvPr/>
        </p:nvSpPr>
        <p:spPr>
          <a:xfrm rot="3023577">
            <a:off x="10424699" y="2552452"/>
            <a:ext cx="1575754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Troy Street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8989FEB-335F-5441-6A62-9E625496240D}"/>
              </a:ext>
            </a:extLst>
          </p:cNvPr>
          <p:cNvSpPr txBox="1"/>
          <p:nvPr/>
        </p:nvSpPr>
        <p:spPr>
          <a:xfrm>
            <a:off x="979818" y="6274496"/>
            <a:ext cx="2100840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Sweetwater Road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32609B-51A4-0F35-F0AD-B35B64E109BC}"/>
              </a:ext>
            </a:extLst>
          </p:cNvPr>
          <p:cNvSpPr txBox="1"/>
          <p:nvPr/>
        </p:nvSpPr>
        <p:spPr>
          <a:xfrm>
            <a:off x="1560023" y="1683597"/>
            <a:ext cx="940430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SR-125</a:t>
            </a:r>
          </a:p>
        </p:txBody>
      </p:sp>
      <p:sp>
        <p:nvSpPr>
          <p:cNvPr id="2" name="Callout: Line 1">
            <a:extLst>
              <a:ext uri="{FF2B5EF4-FFF2-40B4-BE49-F238E27FC236}">
                <a16:creationId xmlns:a16="http://schemas.microsoft.com/office/drawing/2014/main" id="{CDD3F2C4-C984-CFC7-D047-C098AE03E266}"/>
              </a:ext>
            </a:extLst>
          </p:cNvPr>
          <p:cNvSpPr/>
          <p:nvPr/>
        </p:nvSpPr>
        <p:spPr>
          <a:xfrm>
            <a:off x="7279234" y="5470855"/>
            <a:ext cx="2100839" cy="736732"/>
          </a:xfrm>
          <a:prstGeom prst="borderCallout1">
            <a:avLst>
              <a:gd name="adj1" fmla="val 45027"/>
              <a:gd name="adj2" fmla="val -4420"/>
              <a:gd name="adj3" fmla="val 9000"/>
              <a:gd name="adj4" fmla="val -75798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Queuing area for incoming cars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703631-CF07-F895-D9EB-618406566432}"/>
              </a:ext>
            </a:extLst>
          </p:cNvPr>
          <p:cNvSpPr/>
          <p:nvPr/>
        </p:nvSpPr>
        <p:spPr>
          <a:xfrm rot="673385">
            <a:off x="5147819" y="5076409"/>
            <a:ext cx="533400" cy="889000"/>
          </a:xfrm>
          <a:prstGeom prst="ellipse">
            <a:avLst/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" name="Callout: Line 4">
            <a:extLst>
              <a:ext uri="{FF2B5EF4-FFF2-40B4-BE49-F238E27FC236}">
                <a16:creationId xmlns:a16="http://schemas.microsoft.com/office/drawing/2014/main" id="{3A8A3575-4B79-0E5F-6FBC-E7EACCA00C21}"/>
              </a:ext>
            </a:extLst>
          </p:cNvPr>
          <p:cNvSpPr/>
          <p:nvPr/>
        </p:nvSpPr>
        <p:spPr>
          <a:xfrm>
            <a:off x="1520476" y="4026508"/>
            <a:ext cx="1097280" cy="344329"/>
          </a:xfrm>
          <a:prstGeom prst="borderCallout1">
            <a:avLst>
              <a:gd name="adj1" fmla="val 49853"/>
              <a:gd name="adj2" fmla="val 99741"/>
              <a:gd name="adj3" fmla="val -155293"/>
              <a:gd name="adj4" fmla="val 356815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>
                <a:solidFill>
                  <a:schemeClr val="tx1"/>
                </a:solidFill>
              </a:rPr>
              <a:t>Pavilion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867291-F114-BC0C-23BF-854EF8993D93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6004408" y="2490315"/>
            <a:ext cx="225980" cy="1721386"/>
          </a:xfrm>
          <a:prstGeom prst="straightConnector1">
            <a:avLst/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0981D5-06E9-4852-2184-BA7D65FD040C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4533900" y="2490315"/>
            <a:ext cx="1470508" cy="1354775"/>
          </a:xfrm>
          <a:prstGeom prst="straightConnector1">
            <a:avLst/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0F07146C-C43E-9BB9-102E-17819074CDBA}"/>
              </a:ext>
            </a:extLst>
          </p:cNvPr>
          <p:cNvSpPr/>
          <p:nvPr/>
        </p:nvSpPr>
        <p:spPr>
          <a:xfrm>
            <a:off x="5176216" y="1595736"/>
            <a:ext cx="1656384" cy="894579"/>
          </a:xfrm>
          <a:prstGeom prst="borderCallout1">
            <a:avLst>
              <a:gd name="adj1" fmla="val 101041"/>
              <a:gd name="adj2" fmla="val 47195"/>
              <a:gd name="adj3" fmla="val 164875"/>
              <a:gd name="adj4" fmla="val -75709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Restrooms with showers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7759F7-54D1-3CB2-49F6-182FFBE45632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4855295" y="2490315"/>
            <a:ext cx="1149113" cy="1721386"/>
          </a:xfrm>
          <a:prstGeom prst="straightConnector1">
            <a:avLst/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99DCB0-1CFB-A786-745F-5ED088AE9685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6004408" y="2490315"/>
            <a:ext cx="1570239" cy="894579"/>
          </a:xfrm>
          <a:prstGeom prst="straightConnector1">
            <a:avLst/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3E1F4A1-2D03-E642-011D-23250A69408C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6004408" y="2490315"/>
            <a:ext cx="1149113" cy="1086323"/>
          </a:xfrm>
          <a:prstGeom prst="straightConnector1">
            <a:avLst/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68170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6B809-3ECA-D6BE-0E21-72C3CFCDA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2">
            <a:extLst>
              <a:ext uri="{FF2B5EF4-FFF2-40B4-BE49-F238E27FC236}">
                <a16:creationId xmlns:a16="http://schemas.microsoft.com/office/drawing/2014/main" id="{871514D6-2138-6459-B863-46AF8AB5DF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56" t="25173" r="9021" b="14904"/>
          <a:stretch/>
        </p:blipFill>
        <p:spPr>
          <a:xfrm>
            <a:off x="0" y="1539346"/>
            <a:ext cx="12192000" cy="53146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617E019-3E5A-1991-2D86-28B6CF4B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12" y="217744"/>
            <a:ext cx="9771988" cy="1325563"/>
          </a:xfrm>
        </p:spPr>
        <p:txBody>
          <a:bodyPr/>
          <a:lstStyle/>
          <a:p>
            <a:r>
              <a:rPr lang="en-US"/>
              <a:t>Design</a:t>
            </a:r>
          </a:p>
        </p:txBody>
      </p:sp>
      <p:sp>
        <p:nvSpPr>
          <p:cNvPr id="24" name="Callout: Line 23">
            <a:extLst>
              <a:ext uri="{FF2B5EF4-FFF2-40B4-BE49-F238E27FC236}">
                <a16:creationId xmlns:a16="http://schemas.microsoft.com/office/drawing/2014/main" id="{18AFE729-A32B-6D11-F712-DD46FB8BF7E3}"/>
              </a:ext>
            </a:extLst>
          </p:cNvPr>
          <p:cNvSpPr/>
          <p:nvPr/>
        </p:nvSpPr>
        <p:spPr>
          <a:xfrm>
            <a:off x="3487146" y="1705028"/>
            <a:ext cx="974501" cy="344329"/>
          </a:xfrm>
          <a:prstGeom prst="borderCallout1">
            <a:avLst>
              <a:gd name="adj1" fmla="val 100658"/>
              <a:gd name="adj2" fmla="val 51657"/>
              <a:gd name="adj3" fmla="val 279996"/>
              <a:gd name="adj4" fmla="val 39384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Admin</a:t>
            </a:r>
          </a:p>
        </p:txBody>
      </p: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DE565775-D23E-71EC-1E57-120F3D9076E7}"/>
              </a:ext>
            </a:extLst>
          </p:cNvPr>
          <p:cNvSpPr/>
          <p:nvPr/>
        </p:nvSpPr>
        <p:spPr>
          <a:xfrm>
            <a:off x="8387306" y="1925795"/>
            <a:ext cx="1097280" cy="344329"/>
          </a:xfrm>
          <a:prstGeom prst="borderCallout1">
            <a:avLst>
              <a:gd name="adj1" fmla="val 90849"/>
              <a:gd name="adj2" fmla="val 48422"/>
              <a:gd name="adj3" fmla="val 341957"/>
              <a:gd name="adj4" fmla="val 2255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26" name="Callout: Line 25">
            <a:extLst>
              <a:ext uri="{FF2B5EF4-FFF2-40B4-BE49-F238E27FC236}">
                <a16:creationId xmlns:a16="http://schemas.microsoft.com/office/drawing/2014/main" id="{D034BCCF-74D2-D0ED-EEEA-D19FE3E1B828}"/>
              </a:ext>
            </a:extLst>
          </p:cNvPr>
          <p:cNvSpPr/>
          <p:nvPr/>
        </p:nvSpPr>
        <p:spPr>
          <a:xfrm>
            <a:off x="8836803" y="6102331"/>
            <a:ext cx="1097280" cy="344329"/>
          </a:xfrm>
          <a:prstGeom prst="borderCallout1">
            <a:avLst>
              <a:gd name="adj1" fmla="val 59177"/>
              <a:gd name="adj2" fmla="val 98506"/>
              <a:gd name="adj3" fmla="val -248779"/>
              <a:gd name="adj4" fmla="val 146152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Pet Area</a:t>
            </a:r>
          </a:p>
        </p:txBody>
      </p:sp>
      <p:sp>
        <p:nvSpPr>
          <p:cNvPr id="27" name="Callout: Line 26">
            <a:extLst>
              <a:ext uri="{FF2B5EF4-FFF2-40B4-BE49-F238E27FC236}">
                <a16:creationId xmlns:a16="http://schemas.microsoft.com/office/drawing/2014/main" id="{40896911-9C30-A581-A64F-9FACCF2D786F}"/>
              </a:ext>
            </a:extLst>
          </p:cNvPr>
          <p:cNvSpPr/>
          <p:nvPr/>
        </p:nvSpPr>
        <p:spPr>
          <a:xfrm>
            <a:off x="817831" y="4808644"/>
            <a:ext cx="1847669" cy="344329"/>
          </a:xfrm>
          <a:prstGeom prst="borderCallout1">
            <a:avLst>
              <a:gd name="adj1" fmla="val 63443"/>
              <a:gd name="adj2" fmla="val 100600"/>
              <a:gd name="adj3" fmla="val -14404"/>
              <a:gd name="adj4" fmla="val 216439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Security Office</a:t>
            </a:r>
          </a:p>
        </p:txBody>
      </p:sp>
      <p:sp>
        <p:nvSpPr>
          <p:cNvPr id="54" name="Callout: Line 53">
            <a:extLst>
              <a:ext uri="{FF2B5EF4-FFF2-40B4-BE49-F238E27FC236}">
                <a16:creationId xmlns:a16="http://schemas.microsoft.com/office/drawing/2014/main" id="{5647B2D2-D54F-3FEA-F0BE-8A3F425D4BA8}"/>
              </a:ext>
            </a:extLst>
          </p:cNvPr>
          <p:cNvSpPr/>
          <p:nvPr/>
        </p:nvSpPr>
        <p:spPr>
          <a:xfrm>
            <a:off x="6643733" y="6141894"/>
            <a:ext cx="1255800" cy="344329"/>
          </a:xfrm>
          <a:prstGeom prst="borderCallout1">
            <a:avLst>
              <a:gd name="adj1" fmla="val 48963"/>
              <a:gd name="adj2" fmla="val 100101"/>
              <a:gd name="adj3" fmla="val -336841"/>
              <a:gd name="adj4" fmla="val 194480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Pavilions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6CB0D-8672-A814-FDF7-F1BBE92BB82F}"/>
              </a:ext>
            </a:extLst>
          </p:cNvPr>
          <p:cNvSpPr txBox="1"/>
          <p:nvPr/>
        </p:nvSpPr>
        <p:spPr>
          <a:xfrm rot="3023577">
            <a:off x="10424699" y="2552452"/>
            <a:ext cx="1575754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Troy Street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EFF4D-E1F9-3CF8-A6E8-25760D1F3AF0}"/>
              </a:ext>
            </a:extLst>
          </p:cNvPr>
          <p:cNvSpPr txBox="1"/>
          <p:nvPr/>
        </p:nvSpPr>
        <p:spPr>
          <a:xfrm>
            <a:off x="979818" y="6274496"/>
            <a:ext cx="2100840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Sweetwater Road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4BCDB8-7BA9-5AF1-032E-270C207BD75D}"/>
              </a:ext>
            </a:extLst>
          </p:cNvPr>
          <p:cNvSpPr txBox="1"/>
          <p:nvPr/>
        </p:nvSpPr>
        <p:spPr>
          <a:xfrm>
            <a:off x="1560023" y="1683597"/>
            <a:ext cx="940430" cy="365760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noFill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5720" tIns="0" rIns="45720" bIns="0" rtlCol="0" anchor="ctr"/>
          <a:lstStyle>
            <a:defPPr>
              <a:defRPr lang="en-US"/>
            </a:defPPr>
            <a:lvl1pPr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</a:rPr>
              <a:t>SR-125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BC685C-E9F2-D0C2-CD01-1A5A5491881D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3259015" y="2049357"/>
            <a:ext cx="715382" cy="534757"/>
          </a:xfrm>
          <a:prstGeom prst="straightConnector1">
            <a:avLst/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4A4541A4-CB22-30D7-74BC-7BAC70403A73}"/>
              </a:ext>
            </a:extLst>
          </p:cNvPr>
          <p:cNvSpPr/>
          <p:nvPr/>
        </p:nvSpPr>
        <p:spPr>
          <a:xfrm>
            <a:off x="5546453" y="1864967"/>
            <a:ext cx="1097280" cy="344329"/>
          </a:xfrm>
          <a:prstGeom prst="borderCallout1">
            <a:avLst>
              <a:gd name="adj1" fmla="val 94683"/>
              <a:gd name="adj2" fmla="val 50292"/>
              <a:gd name="adj3" fmla="val 607945"/>
              <a:gd name="adj4" fmla="val 159000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>
                <a:solidFill>
                  <a:schemeClr val="tx1"/>
                </a:solidFill>
              </a:rPr>
              <a:t>Laundry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D05C19-4999-FE5B-DAE2-8F6C3DFD67D5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974397" y="2209296"/>
            <a:ext cx="2120696" cy="1219704"/>
          </a:xfrm>
          <a:prstGeom prst="straightConnector1">
            <a:avLst/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535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5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FEA6-0AD7-982D-2315-A0400EED1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94" y="352149"/>
            <a:ext cx="10558579" cy="986003"/>
          </a:xfrm>
        </p:spPr>
        <p:txBody>
          <a:bodyPr>
            <a:normAutofit/>
          </a:bodyPr>
          <a:lstStyle/>
          <a:p>
            <a:r>
              <a:rPr lang="en-US"/>
              <a:t>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8ECC04-4444-931A-1179-0C91E60C8C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7307" t="17046" r="12580" b="20346"/>
          <a:stretch/>
        </p:blipFill>
        <p:spPr>
          <a:xfrm>
            <a:off x="0" y="1498600"/>
            <a:ext cx="12192000" cy="5359400"/>
          </a:xfrm>
          <a:prstGeom prst="rect">
            <a:avLst/>
          </a:prstGeom>
        </p:spPr>
      </p:pic>
      <p:sp>
        <p:nvSpPr>
          <p:cNvPr id="3" name="Callout: Line 2">
            <a:extLst>
              <a:ext uri="{FF2B5EF4-FFF2-40B4-BE49-F238E27FC236}">
                <a16:creationId xmlns:a16="http://schemas.microsoft.com/office/drawing/2014/main" id="{D5B56862-00B3-FA4C-BDDF-23D3CEC81833}"/>
              </a:ext>
            </a:extLst>
          </p:cNvPr>
          <p:cNvSpPr/>
          <p:nvPr/>
        </p:nvSpPr>
        <p:spPr>
          <a:xfrm>
            <a:off x="747492" y="2639875"/>
            <a:ext cx="1847669" cy="344329"/>
          </a:xfrm>
          <a:prstGeom prst="borderCallout1">
            <a:avLst>
              <a:gd name="adj1" fmla="val 63443"/>
              <a:gd name="adj2" fmla="val 100600"/>
              <a:gd name="adj3" fmla="val 469051"/>
              <a:gd name="adj4" fmla="val 216439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Security Office</a:t>
            </a:r>
          </a:p>
        </p:txBody>
      </p:sp>
      <p:sp>
        <p:nvSpPr>
          <p:cNvPr id="4" name="Callout: Line 3">
            <a:extLst>
              <a:ext uri="{FF2B5EF4-FFF2-40B4-BE49-F238E27FC236}">
                <a16:creationId xmlns:a16="http://schemas.microsoft.com/office/drawing/2014/main" id="{652F5B1C-D558-5E32-0C46-C68843109DE0}"/>
              </a:ext>
            </a:extLst>
          </p:cNvPr>
          <p:cNvSpPr/>
          <p:nvPr/>
        </p:nvSpPr>
        <p:spPr>
          <a:xfrm>
            <a:off x="8086139" y="2295546"/>
            <a:ext cx="1057862" cy="344329"/>
          </a:xfrm>
          <a:prstGeom prst="borderCallout1">
            <a:avLst>
              <a:gd name="adj1" fmla="val 53229"/>
              <a:gd name="adj2" fmla="val -2186"/>
              <a:gd name="adj3" fmla="val 489478"/>
              <a:gd name="adj4" fmla="val -134629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Pavilion</a:t>
            </a: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CD457457-B739-7342-CF35-C58A99392618}"/>
              </a:ext>
            </a:extLst>
          </p:cNvPr>
          <p:cNvSpPr/>
          <p:nvPr/>
        </p:nvSpPr>
        <p:spPr>
          <a:xfrm>
            <a:off x="8990209" y="5847209"/>
            <a:ext cx="2334284" cy="658642"/>
          </a:xfrm>
          <a:prstGeom prst="borderCallout1">
            <a:avLst>
              <a:gd name="adj1" fmla="val 53229"/>
              <a:gd name="adj2" fmla="val -2186"/>
              <a:gd name="adj3" fmla="val -175518"/>
              <a:gd name="adj4" fmla="val -27224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Ornamental Fencing &amp; Landscaping</a:t>
            </a: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A0D7411E-7FD8-0BD6-C959-099F5951EB41}"/>
              </a:ext>
            </a:extLst>
          </p:cNvPr>
          <p:cNvSpPr/>
          <p:nvPr/>
        </p:nvSpPr>
        <p:spPr>
          <a:xfrm>
            <a:off x="2995272" y="6264869"/>
            <a:ext cx="1325404" cy="335197"/>
          </a:xfrm>
          <a:prstGeom prst="borderCallout1">
            <a:avLst>
              <a:gd name="adj1" fmla="val 53229"/>
              <a:gd name="adj2" fmla="val -2186"/>
              <a:gd name="adj3" fmla="val -77196"/>
              <a:gd name="adj4" fmla="val -50481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</a:rPr>
              <a:t>Sidewalk</a:t>
            </a:r>
          </a:p>
        </p:txBody>
      </p:sp>
    </p:spTree>
    <p:extLst>
      <p:ext uri="{BB962C8B-B14F-4D97-AF65-F5344CB8AC3E}">
        <p14:creationId xmlns:p14="http://schemas.microsoft.com/office/powerpoint/2010/main" val="1384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71bcbf-cd07-4576-97c7-92c66cf5f8fa" xsi:nil="true"/>
    <lcf76f155ced4ddcb4097134ff3c332f xmlns="8aa4f8b8-9451-4cc7-9df2-5ae757e88a4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15051B5959648ACDCEFE87CAF08E0" ma:contentTypeVersion="16" ma:contentTypeDescription="Create a new document." ma:contentTypeScope="" ma:versionID="df12947f185f5f43fd6376298bc4e2e6">
  <xsd:schema xmlns:xsd="http://www.w3.org/2001/XMLSchema" xmlns:xs="http://www.w3.org/2001/XMLSchema" xmlns:p="http://schemas.microsoft.com/office/2006/metadata/properties" xmlns:ns2="8aa4f8b8-9451-4cc7-9df2-5ae757e88a4b" xmlns:ns3="1271bcbf-cd07-4576-97c7-92c66cf5f8fa" targetNamespace="http://schemas.microsoft.com/office/2006/metadata/properties" ma:root="true" ma:fieldsID="02027a9f072647aa97c3286c55bf1839" ns2:_="" ns3:_="">
    <xsd:import namespace="8aa4f8b8-9451-4cc7-9df2-5ae757e88a4b"/>
    <xsd:import namespace="1271bcbf-cd07-4576-97c7-92c66cf5f8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a4f8b8-9451-4cc7-9df2-5ae757e88a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b8cc222-65fd-42cc-aeaa-058f903907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71bcbf-cd07-4576-97c7-92c66cf5f8f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b761bde-673b-44ae-8d59-1aa4eb456bbb}" ma:internalName="TaxCatchAll" ma:showField="CatchAllData" ma:web="1271bcbf-cd07-4576-97c7-92c66cf5f8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DA668B-9FA4-4E77-9827-30ECD74B0009}">
  <ds:schemaRefs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8aa4f8b8-9451-4cc7-9df2-5ae757e88a4b"/>
    <ds:schemaRef ds:uri="http://schemas.microsoft.com/office/infopath/2007/PartnerControls"/>
    <ds:schemaRef ds:uri="1271bcbf-cd07-4576-97c7-92c66cf5f8f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F3C66C8-6234-43AA-BEFA-D6613D86C252}">
  <ds:schemaRefs>
    <ds:schemaRef ds:uri="1271bcbf-cd07-4576-97c7-92c66cf5f8fa"/>
    <ds:schemaRef ds:uri="8aa4f8b8-9451-4cc7-9df2-5ae757e88a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9D9B765-1530-4477-9688-7B29597031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385</Words>
  <Application>Microsoft Office PowerPoint</Application>
  <PresentationFormat>Widescreen</PresentationFormat>
  <Paragraphs>108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Roboto</vt:lpstr>
      <vt:lpstr>Times New Roman</vt:lpstr>
      <vt:lpstr>Office Theme</vt:lpstr>
      <vt:lpstr>Troy Street Project</vt:lpstr>
      <vt:lpstr>Background Information </vt:lpstr>
      <vt:lpstr>Location</vt:lpstr>
      <vt:lpstr>Location</vt:lpstr>
      <vt:lpstr>Project Timeline </vt:lpstr>
      <vt:lpstr>Public Feedback in Design</vt:lpstr>
      <vt:lpstr>Public Feedback in Design</vt:lpstr>
      <vt:lpstr>Design</vt:lpstr>
      <vt:lpstr>Design</vt:lpstr>
      <vt:lpstr>Design</vt:lpstr>
      <vt:lpstr>Street View from SR-125 Overpass</vt:lpstr>
      <vt:lpstr>Landscaping</vt:lpstr>
      <vt:lpstr>On-Site Parking</vt:lpstr>
      <vt:lpstr>Program Design</vt:lpstr>
      <vt:lpstr> Program Design</vt:lpstr>
      <vt:lpstr>Troy Street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Mendoza, Raquel</dc:creator>
  <cp:lastModifiedBy>Christman, Scott</cp:lastModifiedBy>
  <cp:revision>2</cp:revision>
  <dcterms:created xsi:type="dcterms:W3CDTF">2023-05-18T17:27:59Z</dcterms:created>
  <dcterms:modified xsi:type="dcterms:W3CDTF">2025-03-04T19:21:26Z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0x01010043D15051B5959648ACDCEFE87CAF08E0</vt:lpwstr>
  </property>
</Properties>
</file>